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72" r:id="rId2"/>
    <p:sldId id="273" r:id="rId3"/>
    <p:sldId id="295" r:id="rId4"/>
    <p:sldId id="297" r:id="rId5"/>
    <p:sldId id="261" r:id="rId6"/>
    <p:sldId id="286" r:id="rId7"/>
    <p:sldId id="264" r:id="rId8"/>
    <p:sldId id="268" r:id="rId9"/>
    <p:sldId id="267" r:id="rId10"/>
    <p:sldId id="299" r:id="rId11"/>
    <p:sldId id="266" r:id="rId12"/>
    <p:sldId id="274" r:id="rId13"/>
    <p:sldId id="277" r:id="rId14"/>
    <p:sldId id="276" r:id="rId15"/>
    <p:sldId id="291" r:id="rId16"/>
    <p:sldId id="287" r:id="rId17"/>
    <p:sldId id="280" r:id="rId18"/>
    <p:sldId id="283" r:id="rId19"/>
    <p:sldId id="284" r:id="rId20"/>
    <p:sldId id="288" r:id="rId21"/>
    <p:sldId id="285" r:id="rId22"/>
    <p:sldId id="293" r:id="rId23"/>
    <p:sldId id="281" r:id="rId24"/>
    <p:sldId id="282" r:id="rId2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4" d="100"/>
          <a:sy n="54" d="100"/>
        </p:scale>
        <p:origin x="1315" y="2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501" cy="4621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5971" y="0"/>
            <a:ext cx="3012500" cy="462120"/>
          </a:xfrm>
          <a:prstGeom prst="rect">
            <a:avLst/>
          </a:prstGeom>
        </p:spPr>
        <p:txBody>
          <a:bodyPr vert="horz" lIns="91440" tIns="45720" rIns="91440" bIns="45720" rtlCol="0"/>
          <a:lstStyle>
            <a:lvl1pPr algn="r">
              <a:defRPr sz="1200"/>
            </a:lvl1pPr>
          </a:lstStyle>
          <a:p>
            <a:fld id="{2E3751B9-415D-48CE-916D-002B61C5C4F3}" type="datetimeFigureOut">
              <a:rPr lang="en-US" smtClean="0"/>
              <a:t>3/18/2021</a:t>
            </a:fld>
            <a:endParaRPr lang="en-US"/>
          </a:p>
        </p:txBody>
      </p:sp>
      <p:sp>
        <p:nvSpPr>
          <p:cNvPr id="4" name="Footer Placeholder 3"/>
          <p:cNvSpPr>
            <a:spLocks noGrp="1"/>
          </p:cNvSpPr>
          <p:nvPr>
            <p:ph type="ftr" sz="quarter" idx="2"/>
          </p:nvPr>
        </p:nvSpPr>
        <p:spPr>
          <a:xfrm>
            <a:off x="1" y="8772378"/>
            <a:ext cx="3012501" cy="4621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5971" y="8772378"/>
            <a:ext cx="3012500" cy="462120"/>
          </a:xfrm>
          <a:prstGeom prst="rect">
            <a:avLst/>
          </a:prstGeom>
        </p:spPr>
        <p:txBody>
          <a:bodyPr vert="horz" lIns="91440" tIns="45720" rIns="91440" bIns="45720" rtlCol="0" anchor="b"/>
          <a:lstStyle>
            <a:lvl1pPr algn="r">
              <a:defRPr sz="1200"/>
            </a:lvl1pPr>
          </a:lstStyle>
          <a:p>
            <a:fld id="{33A47712-76C8-497F-8562-5CE62B3F5427}" type="slidenum">
              <a:rPr lang="en-US" smtClean="0"/>
              <a:t>‹#›</a:t>
            </a:fld>
            <a:endParaRPr lang="en-US"/>
          </a:p>
        </p:txBody>
      </p:sp>
    </p:spTree>
    <p:extLst>
      <p:ext uri="{BB962C8B-B14F-4D97-AF65-F5344CB8AC3E}">
        <p14:creationId xmlns:p14="http://schemas.microsoft.com/office/powerpoint/2010/main" val="3674366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36769" y="0"/>
            <a:ext cx="3011699" cy="461804"/>
          </a:xfrm>
          <a:prstGeom prst="rect">
            <a:avLst/>
          </a:prstGeom>
        </p:spPr>
        <p:txBody>
          <a:bodyPr vert="horz" lIns="92446" tIns="46223" rIns="92446" bIns="46223" rtlCol="0"/>
          <a:lstStyle>
            <a:lvl1pPr algn="r">
              <a:defRPr sz="1200"/>
            </a:lvl1pPr>
          </a:lstStyle>
          <a:p>
            <a:fld id="{85CED41E-B34D-4989-9344-EFB6433999AC}" type="datetimeFigureOut">
              <a:rPr lang="en-US" smtClean="0"/>
              <a:t>3/18/2021</a:t>
            </a:fld>
            <a:endParaRPr lang="en-US"/>
          </a:p>
        </p:txBody>
      </p:sp>
      <p:sp>
        <p:nvSpPr>
          <p:cNvPr id="4" name="Slide Image Placeholder 3"/>
          <p:cNvSpPr>
            <a:spLocks noGrp="1" noRot="1" noChangeAspect="1"/>
          </p:cNvSpPr>
          <p:nvPr>
            <p:ph type="sldImg" idx="2"/>
          </p:nvPr>
        </p:nvSpPr>
        <p:spPr>
          <a:xfrm>
            <a:off x="1166813" y="692150"/>
            <a:ext cx="4618037" cy="346392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669"/>
            <a:ext cx="3011699" cy="461804"/>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69"/>
            <a:ext cx="3011699" cy="461804"/>
          </a:xfrm>
          <a:prstGeom prst="rect">
            <a:avLst/>
          </a:prstGeom>
        </p:spPr>
        <p:txBody>
          <a:bodyPr vert="horz" lIns="92446" tIns="46223" rIns="92446" bIns="46223" rtlCol="0" anchor="b"/>
          <a:lstStyle>
            <a:lvl1pPr algn="r">
              <a:defRPr sz="1200"/>
            </a:lvl1pPr>
          </a:lstStyle>
          <a:p>
            <a:fld id="{44F53A3C-DCEE-4D0A-95B4-4282533BF1F7}" type="slidenum">
              <a:rPr lang="en-US" smtClean="0"/>
              <a:t>‹#›</a:t>
            </a:fld>
            <a:endParaRPr lang="en-US"/>
          </a:p>
        </p:txBody>
      </p:sp>
    </p:spTree>
    <p:extLst>
      <p:ext uri="{BB962C8B-B14F-4D97-AF65-F5344CB8AC3E}">
        <p14:creationId xmlns:p14="http://schemas.microsoft.com/office/powerpoint/2010/main" val="3881646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a:t>
            </a:fld>
            <a:endParaRPr lang="en-US"/>
          </a:p>
        </p:txBody>
      </p:sp>
    </p:spTree>
    <p:extLst>
      <p:ext uri="{BB962C8B-B14F-4D97-AF65-F5344CB8AC3E}">
        <p14:creationId xmlns:p14="http://schemas.microsoft.com/office/powerpoint/2010/main" val="85377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5FBD21-7723-4EC3-9417-489A12B436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9465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11</a:t>
            </a:fld>
            <a:endParaRPr lang="en-US" dirty="0"/>
          </a:p>
        </p:txBody>
      </p:sp>
    </p:spTree>
    <p:extLst>
      <p:ext uri="{BB962C8B-B14F-4D97-AF65-F5344CB8AC3E}">
        <p14:creationId xmlns:p14="http://schemas.microsoft.com/office/powerpoint/2010/main" val="3680456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12</a:t>
            </a:fld>
            <a:endParaRPr lang="en-US"/>
          </a:p>
        </p:txBody>
      </p:sp>
    </p:spTree>
    <p:extLst>
      <p:ext uri="{BB962C8B-B14F-4D97-AF65-F5344CB8AC3E}">
        <p14:creationId xmlns:p14="http://schemas.microsoft.com/office/powerpoint/2010/main" val="1261157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13</a:t>
            </a:fld>
            <a:endParaRPr lang="en-US"/>
          </a:p>
        </p:txBody>
      </p:sp>
    </p:spTree>
    <p:extLst>
      <p:ext uri="{BB962C8B-B14F-4D97-AF65-F5344CB8AC3E}">
        <p14:creationId xmlns:p14="http://schemas.microsoft.com/office/powerpoint/2010/main" val="1630501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14</a:t>
            </a:fld>
            <a:endParaRPr lang="en-US"/>
          </a:p>
        </p:txBody>
      </p:sp>
    </p:spTree>
    <p:extLst>
      <p:ext uri="{BB962C8B-B14F-4D97-AF65-F5344CB8AC3E}">
        <p14:creationId xmlns:p14="http://schemas.microsoft.com/office/powerpoint/2010/main" val="125030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15</a:t>
            </a:fld>
            <a:endParaRPr lang="en-US"/>
          </a:p>
        </p:txBody>
      </p:sp>
    </p:spTree>
    <p:extLst>
      <p:ext uri="{BB962C8B-B14F-4D97-AF65-F5344CB8AC3E}">
        <p14:creationId xmlns:p14="http://schemas.microsoft.com/office/powerpoint/2010/main" val="3426345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16</a:t>
            </a:fld>
            <a:endParaRPr lang="en-US"/>
          </a:p>
        </p:txBody>
      </p:sp>
    </p:spTree>
    <p:extLst>
      <p:ext uri="{BB962C8B-B14F-4D97-AF65-F5344CB8AC3E}">
        <p14:creationId xmlns:p14="http://schemas.microsoft.com/office/powerpoint/2010/main" val="1632856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17</a:t>
            </a:fld>
            <a:endParaRPr lang="en-US"/>
          </a:p>
        </p:txBody>
      </p:sp>
    </p:spTree>
    <p:extLst>
      <p:ext uri="{BB962C8B-B14F-4D97-AF65-F5344CB8AC3E}">
        <p14:creationId xmlns:p14="http://schemas.microsoft.com/office/powerpoint/2010/main" val="422044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53A3C-DCEE-4D0A-95B4-4282533BF1F7}" type="slidenum">
              <a:rPr lang="en-US" smtClean="0"/>
              <a:t>18</a:t>
            </a:fld>
            <a:endParaRPr lang="en-US"/>
          </a:p>
        </p:txBody>
      </p:sp>
    </p:spTree>
    <p:extLst>
      <p:ext uri="{BB962C8B-B14F-4D97-AF65-F5344CB8AC3E}">
        <p14:creationId xmlns:p14="http://schemas.microsoft.com/office/powerpoint/2010/main" val="1908139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19</a:t>
            </a:fld>
            <a:endParaRPr lang="en-US"/>
          </a:p>
        </p:txBody>
      </p:sp>
    </p:spTree>
    <p:extLst>
      <p:ext uri="{BB962C8B-B14F-4D97-AF65-F5344CB8AC3E}">
        <p14:creationId xmlns:p14="http://schemas.microsoft.com/office/powerpoint/2010/main" val="293045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a:t>
            </a:fld>
            <a:endParaRPr lang="en-US" dirty="0"/>
          </a:p>
        </p:txBody>
      </p:sp>
    </p:spTree>
    <p:extLst>
      <p:ext uri="{BB962C8B-B14F-4D97-AF65-F5344CB8AC3E}">
        <p14:creationId xmlns:p14="http://schemas.microsoft.com/office/powerpoint/2010/main" val="2827343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20</a:t>
            </a:fld>
            <a:endParaRPr lang="en-US"/>
          </a:p>
        </p:txBody>
      </p:sp>
    </p:spTree>
    <p:extLst>
      <p:ext uri="{BB962C8B-B14F-4D97-AF65-F5344CB8AC3E}">
        <p14:creationId xmlns:p14="http://schemas.microsoft.com/office/powerpoint/2010/main" val="2342098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21</a:t>
            </a:fld>
            <a:endParaRPr lang="en-US"/>
          </a:p>
        </p:txBody>
      </p:sp>
    </p:spTree>
    <p:extLst>
      <p:ext uri="{BB962C8B-B14F-4D97-AF65-F5344CB8AC3E}">
        <p14:creationId xmlns:p14="http://schemas.microsoft.com/office/powerpoint/2010/main" val="3269808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22</a:t>
            </a:fld>
            <a:endParaRPr lang="en-US"/>
          </a:p>
        </p:txBody>
      </p:sp>
    </p:spTree>
    <p:extLst>
      <p:ext uri="{BB962C8B-B14F-4D97-AF65-F5344CB8AC3E}">
        <p14:creationId xmlns:p14="http://schemas.microsoft.com/office/powerpoint/2010/main" val="248273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23</a:t>
            </a:fld>
            <a:endParaRPr lang="en-US"/>
          </a:p>
        </p:txBody>
      </p:sp>
    </p:spTree>
    <p:extLst>
      <p:ext uri="{BB962C8B-B14F-4D97-AF65-F5344CB8AC3E}">
        <p14:creationId xmlns:p14="http://schemas.microsoft.com/office/powerpoint/2010/main" val="43628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24</a:t>
            </a:fld>
            <a:endParaRPr lang="en-US"/>
          </a:p>
        </p:txBody>
      </p:sp>
    </p:spTree>
    <p:extLst>
      <p:ext uri="{BB962C8B-B14F-4D97-AF65-F5344CB8AC3E}">
        <p14:creationId xmlns:p14="http://schemas.microsoft.com/office/powerpoint/2010/main" val="168120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53A3C-DCEE-4D0A-95B4-4282533BF1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1391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Forms for preparing proof of beneficial use are available by visit to division offices, by mail, or on the division website.</a:t>
            </a:r>
          </a:p>
          <a:p>
            <a:r>
              <a:rPr lang="en-US" altLang="en-US" dirty="0" smtClean="0">
                <a:cs typeface="Times New Roman" charset="0"/>
              </a:rPr>
              <a:t>	Proof must be prepared by a professional engineer or land surveyor, who is licensed in Utah and is responsible for accuracy in depicting the completed project and use of water. </a:t>
            </a:r>
          </a:p>
          <a:p>
            <a:r>
              <a:rPr lang="en-US" altLang="en-US" dirty="0" smtClean="0">
                <a:cs typeface="Times New Roman" charset="0"/>
              </a:rPr>
              <a:t>	The proof form is field examined and reviewed by regional office personnel.  </a:t>
            </a:r>
          </a:p>
          <a:p>
            <a:r>
              <a:rPr lang="en-US" altLang="en-US" dirty="0" smtClean="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(See application process described above.)</a:t>
            </a:r>
          </a:p>
          <a:p>
            <a:r>
              <a:rPr lang="en-US" altLang="en-US" dirty="0" smtClean="0">
                <a:cs typeface="Times New Roman" charset="0"/>
              </a:rPr>
              <a:t>	If the proof is acceptable, a draft certificate of beneficial use is prepared.  The regional office staff transfer it to the Applications/Records section.</a:t>
            </a:r>
          </a:p>
          <a:p>
            <a:r>
              <a:rPr lang="en-US" altLang="en-US" dirty="0" smtClean="0">
                <a:cs typeface="Times New Roman" charset="0"/>
              </a:rPr>
              <a:t>	If the proof is not acceptable due to errors, lack of data or signatures, or lack of physical evidence to support the written information, it is rejected, and the  application is lapsed by order of the State Engineer. This action is subject to reconsideration and appeal as described above. </a:t>
            </a:r>
          </a:p>
          <a:p>
            <a:r>
              <a:rPr lang="en-US" altLang="en-US" dirty="0" smtClean="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endParaRPr lang="en-US" altLang="en-US" dirty="0" smtClean="0"/>
          </a:p>
          <a:p>
            <a:pPr eaLnBrk="1" hangingPunct="1"/>
            <a:r>
              <a:rPr lang="en-US" altLang="en-US" dirty="0">
                <a:latin typeface="Times New Roman" charset="0"/>
                <a:cs typeface="Times New Roman" charset="0"/>
              </a:rPr>
              <a:t>If the proposed project under the application has been completed as desired by the applicant (and as limited by the application itself), the applicant of record can file evidence of this development through proof of beneficial use forms.  These forms are available by visit to division offices, by mail, or on the division website.  Only the applicant of record can file proof.  If title has changed since the initiation of the application process, ownership documentation must be accomplished through filing of a report of conveyance to update the public record.</a:t>
            </a:r>
          </a:p>
          <a:p>
            <a:pPr eaLnBrk="1" hangingPunct="1"/>
            <a:r>
              <a:rPr lang="en-US" altLang="en-US" dirty="0">
                <a:latin typeface="Times New Roman" charset="0"/>
                <a:cs typeface="Times New Roman" charset="0"/>
              </a:rPr>
              <a:t>	Proof must be prepared by a professional engineer or land surveyor, who is licensed in Utah and is accountable for accuracy in depicting the completed project and use of water. </a:t>
            </a:r>
          </a:p>
          <a:p>
            <a:pPr eaLnBrk="1" hangingPunct="1"/>
            <a:r>
              <a:rPr lang="en-US" altLang="en-US" dirty="0">
                <a:latin typeface="Times New Roman" charset="0"/>
                <a:cs typeface="Times New Roman" charset="0"/>
              </a:rPr>
              <a:t>	After submission, the proof form is field examined and reviewed by regional office personnel.  </a:t>
            </a:r>
          </a:p>
          <a:p>
            <a:pPr eaLnBrk="1" hangingPunct="1"/>
            <a:r>
              <a:rPr lang="en-US" altLang="en-US" dirty="0">
                <a:latin typeface="Times New Roman" charset="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For example, sometimes the drilled well is a considerable distance away from the location proposed in the application.  Sometimes all of the proposed uses have not been developed, and the remaining uses have been enlarged over the original filing in order to utilize all of the water.  The amending change application must be processed in the same manner as any other application.  However, if approved, it does not carry a proof-due date inasmuch as the proof documents have already been submitted.</a:t>
            </a:r>
          </a:p>
          <a:p>
            <a:pPr eaLnBrk="1" hangingPunct="1"/>
            <a:r>
              <a:rPr lang="en-US" altLang="en-US" dirty="0">
                <a:latin typeface="Times New Roman" charset="0"/>
                <a:cs typeface="Times New Roman" charset="0"/>
              </a:rPr>
              <a:t>	When and if the proof is acceptable, a draft certificate of beneficial use is prepared by regional office staff for review by the Applications/Records section.</a:t>
            </a:r>
          </a:p>
          <a:p>
            <a:pPr eaLnBrk="1" hangingPunct="1"/>
            <a:r>
              <a:rPr lang="en-US" altLang="en-US" dirty="0">
                <a:latin typeface="Times New Roman" charset="0"/>
                <a:cs typeface="Times New Roman" charset="0"/>
              </a:rPr>
              <a:t>	If the proof is not acceptable due to errors, lack of data or appropriate signatures, or lack of physical evidence to support the written information, it is rejected by order of the State Engineer, and the application is lapsed. No further diversion and use of water are authorized under the application and they must cease until appropriate water rights are obtained.  This action is subject to reconsideration and appeal as described above. </a:t>
            </a:r>
          </a:p>
          <a:p>
            <a:pPr eaLnBrk="1" hangingPunct="1"/>
            <a:r>
              <a:rPr lang="en-US" altLang="en-US" dirty="0">
                <a:latin typeface="Times New Roman" charset="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pPr eaLnBrk="1" hangingPunct="1"/>
            <a:endParaRPr lang="en-US" alt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5FBD21-7723-4EC3-9417-489A12B436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8389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Forms for preparing proof of beneficial use are available by visit to division offices, by mail, or on the division website.</a:t>
            </a:r>
          </a:p>
          <a:p>
            <a:r>
              <a:rPr lang="en-US" altLang="en-US" dirty="0" smtClean="0">
                <a:cs typeface="Times New Roman" charset="0"/>
              </a:rPr>
              <a:t>	Proof must be prepared by a professional engineer or land surveyor, who is licensed in Utah and is responsible for accuracy in depicting the completed project and use of water. </a:t>
            </a:r>
          </a:p>
          <a:p>
            <a:r>
              <a:rPr lang="en-US" altLang="en-US" dirty="0" smtClean="0">
                <a:cs typeface="Times New Roman" charset="0"/>
              </a:rPr>
              <a:t>	The proof form is field examined and reviewed by regional office personnel.  </a:t>
            </a:r>
          </a:p>
          <a:p>
            <a:r>
              <a:rPr lang="en-US" altLang="en-US" dirty="0" smtClean="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(See application process described above.)</a:t>
            </a:r>
          </a:p>
          <a:p>
            <a:r>
              <a:rPr lang="en-US" altLang="en-US" dirty="0" smtClean="0">
                <a:cs typeface="Times New Roman" charset="0"/>
              </a:rPr>
              <a:t>	If the proof is acceptable, a draft certificate of beneficial use is prepared.  The regional office staff transfer it to the Applications/Records section.</a:t>
            </a:r>
          </a:p>
          <a:p>
            <a:r>
              <a:rPr lang="en-US" altLang="en-US" dirty="0" smtClean="0">
                <a:cs typeface="Times New Roman" charset="0"/>
              </a:rPr>
              <a:t>	If the proof is not acceptable due to errors, lack of data or signatures, or lack of physical evidence to support the written information, it is rejected, and the  application is lapsed by order of the State Engineer. This action is subject to reconsideration and appeal as described above. </a:t>
            </a:r>
          </a:p>
          <a:p>
            <a:r>
              <a:rPr lang="en-US" altLang="en-US" dirty="0" smtClean="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endParaRPr lang="en-US" altLang="en-US" dirty="0" smtClean="0"/>
          </a:p>
          <a:p>
            <a:pPr eaLnBrk="1" hangingPunct="1"/>
            <a:r>
              <a:rPr lang="en-US" altLang="en-US" dirty="0">
                <a:latin typeface="Times New Roman" charset="0"/>
                <a:cs typeface="Times New Roman" charset="0"/>
              </a:rPr>
              <a:t>If the proposed project under the application has been completed as desired by the applicant (and as limited by the application itself), the applicant of record can file evidence of this development through proof of beneficial use forms.  These forms are available by visit to division offices, by mail, or on the division website.  Only the applicant of record can file proof.  If title has changed since the initiation of the application process, ownership documentation must be accomplished through filing of a report of conveyance to update the public record.</a:t>
            </a:r>
          </a:p>
          <a:p>
            <a:pPr eaLnBrk="1" hangingPunct="1"/>
            <a:r>
              <a:rPr lang="en-US" altLang="en-US" dirty="0">
                <a:latin typeface="Times New Roman" charset="0"/>
                <a:cs typeface="Times New Roman" charset="0"/>
              </a:rPr>
              <a:t>	Proof must be prepared by a professional engineer or land surveyor, who is licensed in Utah and is accountable for accuracy in depicting the completed project and use of water. </a:t>
            </a:r>
          </a:p>
          <a:p>
            <a:pPr eaLnBrk="1" hangingPunct="1"/>
            <a:r>
              <a:rPr lang="en-US" altLang="en-US" dirty="0">
                <a:latin typeface="Times New Roman" charset="0"/>
                <a:cs typeface="Times New Roman" charset="0"/>
              </a:rPr>
              <a:t>	After submission, the proof form is field examined and reviewed by regional office personnel.  </a:t>
            </a:r>
          </a:p>
          <a:p>
            <a:pPr eaLnBrk="1" hangingPunct="1"/>
            <a:r>
              <a:rPr lang="en-US" altLang="en-US" dirty="0">
                <a:latin typeface="Times New Roman" charset="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For example, sometimes the drilled well is a considerable distance away from the location proposed in the application.  Sometimes all of the proposed uses have not been developed, and the remaining uses have been enlarged over the original filing in order to utilize all of the water.  The amending change application must be processed in the same manner as any other application.  However, if approved, it does not carry a proof-due date inasmuch as the proof documents have already been submitted.</a:t>
            </a:r>
          </a:p>
          <a:p>
            <a:pPr eaLnBrk="1" hangingPunct="1"/>
            <a:r>
              <a:rPr lang="en-US" altLang="en-US" dirty="0">
                <a:latin typeface="Times New Roman" charset="0"/>
                <a:cs typeface="Times New Roman" charset="0"/>
              </a:rPr>
              <a:t>	When and if the proof is acceptable, a draft certificate of beneficial use is prepared by regional office staff for review by the Applications/Records section.</a:t>
            </a:r>
          </a:p>
          <a:p>
            <a:pPr eaLnBrk="1" hangingPunct="1"/>
            <a:r>
              <a:rPr lang="en-US" altLang="en-US" dirty="0">
                <a:latin typeface="Times New Roman" charset="0"/>
                <a:cs typeface="Times New Roman" charset="0"/>
              </a:rPr>
              <a:t>	If the proof is not acceptable due to errors, lack of data or appropriate signatures, or lack of physical evidence to support the written information, it is rejected by order of the State Engineer, and the application is lapsed. No further diversion and use of water are authorized under the application and they must cease until appropriate water rights are obtained.  This action is subject to reconsideration and appeal as described above. </a:t>
            </a:r>
          </a:p>
          <a:p>
            <a:pPr eaLnBrk="1" hangingPunct="1"/>
            <a:r>
              <a:rPr lang="en-US" altLang="en-US" dirty="0">
                <a:latin typeface="Times New Roman" charset="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pPr eaLnBrk="1" hangingPunct="1"/>
            <a:endParaRPr lang="en-US" alt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a:t>
            </a:fld>
            <a:endParaRPr lang="en-US" dirty="0"/>
          </a:p>
        </p:txBody>
      </p:sp>
    </p:spTree>
    <p:extLst>
      <p:ext uri="{BB962C8B-B14F-4D97-AF65-F5344CB8AC3E}">
        <p14:creationId xmlns:p14="http://schemas.microsoft.com/office/powerpoint/2010/main" val="4172110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6</a:t>
            </a:fld>
            <a:endParaRPr lang="en-US"/>
          </a:p>
        </p:txBody>
      </p:sp>
    </p:spTree>
    <p:extLst>
      <p:ext uri="{BB962C8B-B14F-4D97-AF65-F5344CB8AC3E}">
        <p14:creationId xmlns:p14="http://schemas.microsoft.com/office/powerpoint/2010/main" val="3796247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7</a:t>
            </a:fld>
            <a:endParaRPr lang="en-US" dirty="0"/>
          </a:p>
        </p:txBody>
      </p:sp>
    </p:spTree>
    <p:extLst>
      <p:ext uri="{BB962C8B-B14F-4D97-AF65-F5344CB8AC3E}">
        <p14:creationId xmlns:p14="http://schemas.microsoft.com/office/powerpoint/2010/main" val="1891208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8</a:t>
            </a:fld>
            <a:endParaRPr lang="en-US" dirty="0"/>
          </a:p>
        </p:txBody>
      </p:sp>
    </p:spTree>
    <p:extLst>
      <p:ext uri="{BB962C8B-B14F-4D97-AF65-F5344CB8AC3E}">
        <p14:creationId xmlns:p14="http://schemas.microsoft.com/office/powerpoint/2010/main" val="2842179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9</a:t>
            </a:fld>
            <a:endParaRPr lang="en-US" dirty="0"/>
          </a:p>
        </p:txBody>
      </p:sp>
    </p:spTree>
    <p:extLst>
      <p:ext uri="{BB962C8B-B14F-4D97-AF65-F5344CB8AC3E}">
        <p14:creationId xmlns:p14="http://schemas.microsoft.com/office/powerpoint/2010/main" val="332246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542499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61446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86567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221097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C1CB67-95B4-4826-8C0B-542B297C5E63}"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00482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C1CB67-95B4-4826-8C0B-542B297C5E63}"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27681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C1CB67-95B4-4826-8C0B-542B297C5E63}" type="datetimeFigureOut">
              <a:rPr lang="en-US" smtClean="0"/>
              <a:t>3/18/2021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06979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C1CB67-95B4-4826-8C0B-542B297C5E63}" type="datetimeFigureOut">
              <a:rPr lang="en-US" smtClean="0"/>
              <a:t>3/18/2021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48060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1CB67-95B4-4826-8C0B-542B297C5E63}" type="datetimeFigureOut">
              <a:rPr lang="en-US" smtClean="0"/>
              <a:t>3/18/2021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450891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C1CB67-95B4-4826-8C0B-542B297C5E63}"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649179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C1CB67-95B4-4826-8C0B-542B297C5E63}"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400344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1CB67-95B4-4826-8C0B-542B297C5E63}" type="datetimeFigureOut">
              <a:rPr lang="en-US" smtClean="0"/>
              <a:t>3/18/2021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D34F3-7913-4315-AFD7-BF24A6115D7B}" type="slidenum">
              <a:rPr lang="en-US" smtClean="0"/>
              <a:t>‹#›</a:t>
            </a:fld>
            <a:endParaRPr lang="en-US"/>
          </a:p>
        </p:txBody>
      </p:sp>
    </p:spTree>
    <p:extLst>
      <p:ext uri="{BB962C8B-B14F-4D97-AF65-F5344CB8AC3E}">
        <p14:creationId xmlns:p14="http://schemas.microsoft.com/office/powerpoint/2010/main" val="1714731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1.tm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159238" y="3615106"/>
            <a:ext cx="8763000" cy="1785104"/>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None/>
            </a:pPr>
            <a:endParaRPr lang="en-US" altLang="en-US" b="1" dirty="0" smtClean="0">
              <a:solidFill>
                <a:srgbClr val="000000"/>
              </a:solidFill>
              <a:ea typeface="ヒラギノ角ゴ Pro W3" charset="-128"/>
              <a:sym typeface="Gill Sans" charset="0"/>
            </a:endParaRPr>
          </a:p>
          <a:p>
            <a:pPr algn="ctr" eaLnBrk="1" hangingPunct="1">
              <a:spcBef>
                <a:spcPct val="50000"/>
              </a:spcBef>
              <a:buNone/>
            </a:pPr>
            <a:r>
              <a:rPr lang="en-US" altLang="en-US" b="1" dirty="0" smtClean="0">
                <a:solidFill>
                  <a:srgbClr val="000000"/>
                </a:solidFill>
                <a:ea typeface="ヒラギノ角ゴ Pro W3" charset="-128"/>
                <a:sym typeface="Gill Sans" charset="0"/>
              </a:rPr>
              <a:t>RWAU </a:t>
            </a:r>
            <a:r>
              <a:rPr lang="en-US" altLang="en-US" b="1" dirty="0">
                <a:solidFill>
                  <a:srgbClr val="000000"/>
                </a:solidFill>
                <a:ea typeface="ヒラギノ角ゴ Pro W3" charset="-128"/>
                <a:sym typeface="Gill Sans" charset="0"/>
              </a:rPr>
              <a:t>Training—April </a:t>
            </a:r>
            <a:r>
              <a:rPr lang="en-US" altLang="en-US" b="1" dirty="0" smtClean="0">
                <a:solidFill>
                  <a:srgbClr val="000000"/>
                </a:solidFill>
                <a:ea typeface="ヒラギノ角ゴ Pro W3" charset="-128"/>
                <a:sym typeface="Gill Sans" charset="0"/>
              </a:rPr>
              <a:t>2021</a:t>
            </a:r>
            <a:endParaRPr lang="en-US" altLang="en-US" b="1" dirty="0">
              <a:solidFill>
                <a:srgbClr val="000000"/>
              </a:solidFill>
              <a:ea typeface="ヒラギノ角ゴ Pro W3" charset="-128"/>
              <a:sym typeface="Gill Sans" charset="0"/>
            </a:endParaRPr>
          </a:p>
          <a:p>
            <a:pPr algn="ctr" eaLnBrk="1" hangingPunct="1">
              <a:spcBef>
                <a:spcPct val="50000"/>
              </a:spcBef>
              <a:buFontTx/>
              <a:buNone/>
            </a:pPr>
            <a:endParaRPr lang="en-US" altLang="en-US" sz="1800" i="1"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053254" y="785813"/>
            <a:ext cx="46863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Proofs,  Affidavits &amp; Title</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extLst>
      <p:ext uri="{BB962C8B-B14F-4D97-AF65-F5344CB8AC3E}">
        <p14:creationId xmlns:p14="http://schemas.microsoft.com/office/powerpoint/2010/main" val="3526491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589417" y="1219200"/>
            <a:ext cx="3948310" cy="5257800"/>
          </a:xfrm>
          <a:prstGeom prst="rect">
            <a:avLst/>
          </a:prstGeom>
          <a:solidFill>
            <a:srgbClr val="00CC00">
              <a:alpha val="50000"/>
            </a:srgbClr>
          </a:solidFill>
          <a:ln>
            <a:solidFill>
              <a:schemeClr val="tx1">
                <a:lumMod val="50000"/>
                <a:lumOff val="50000"/>
              </a:schemeClr>
            </a:solidFill>
          </a:ln>
          <a:effectLst/>
        </p:spPr>
      </p:pic>
      <p:sp>
        <p:nvSpPr>
          <p:cNvPr id="3075" name="Title 1"/>
          <p:cNvSpPr>
            <a:spLocks noGrp="1"/>
          </p:cNvSpPr>
          <p:nvPr>
            <p:ph type="title"/>
          </p:nvPr>
        </p:nvSpPr>
        <p:spPr>
          <a:xfrm>
            <a:off x="457200" y="152400"/>
            <a:ext cx="8229600" cy="1066800"/>
          </a:xfrm>
        </p:spPr>
        <p:txBody>
          <a:bodyPr>
            <a:normAutofit fontScale="90000"/>
          </a:bodyPr>
          <a:lstStyle/>
          <a:p>
            <a:pPr eaLnBrk="1" hangingPunct="1"/>
            <a:r>
              <a:rPr lang="en-US" altLang="en-US" b="1" dirty="0" smtClean="0">
                <a:solidFill>
                  <a:schemeClr val="tx2"/>
                </a:solidFill>
              </a:rPr>
              <a:t>PROOF AFFIDAVT</a:t>
            </a:r>
            <a:r>
              <a:rPr lang="en-US" altLang="en-US" sz="3600" b="1" dirty="0" smtClean="0">
                <a:solidFill>
                  <a:schemeClr val="tx2"/>
                </a:solidFill>
              </a:rPr>
              <a:t/>
            </a:r>
            <a:br>
              <a:rPr lang="en-US" altLang="en-US" sz="3600" b="1" dirty="0" smtClean="0">
                <a:solidFill>
                  <a:schemeClr val="tx2"/>
                </a:solidFill>
              </a:rPr>
            </a:br>
            <a:r>
              <a:rPr lang="en-US" altLang="en-US" sz="3100" i="1" dirty="0" smtClean="0">
                <a:solidFill>
                  <a:schemeClr val="tx2"/>
                </a:solidFill>
              </a:rPr>
              <a:t>Map of Beneficial Use Example</a:t>
            </a:r>
            <a:endParaRPr lang="en-US" altLang="en-US" sz="3600" i="1" dirty="0" smtClean="0">
              <a:solidFill>
                <a:schemeClr val="tx2"/>
              </a:solidFill>
            </a:endParaRPr>
          </a:p>
        </p:txBody>
      </p:sp>
      <p:sp>
        <p:nvSpPr>
          <p:cNvPr id="7" name="Content Placeholder 1"/>
          <p:cNvSpPr txBox="1">
            <a:spLocks/>
          </p:cNvSpPr>
          <p:nvPr/>
        </p:nvSpPr>
        <p:spPr>
          <a:xfrm>
            <a:off x="457200" y="1371600"/>
            <a:ext cx="4114800"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smtClean="0">
                <a:ln>
                  <a:noFill/>
                </a:ln>
                <a:solidFill>
                  <a:srgbClr val="1F497D"/>
                </a:solidFill>
                <a:effectLst/>
                <a:uLnTx/>
                <a:uFillTx/>
                <a:latin typeface="Calibri"/>
                <a:ea typeface="+mn-ea"/>
                <a:cs typeface="+mn-cs"/>
              </a:rPr>
              <a:t>If using the Affidavit</a:t>
            </a:r>
            <a:r>
              <a:rPr kumimoji="0" lang="en-US" altLang="en-US" sz="2400" b="0" i="0" u="none" strike="noStrike" kern="1200" cap="none" spc="0" normalizeH="0" noProof="0" dirty="0" smtClean="0">
                <a:ln>
                  <a:noFill/>
                </a:ln>
                <a:solidFill>
                  <a:srgbClr val="1F497D"/>
                </a:solidFill>
                <a:effectLst/>
                <a:uLnTx/>
                <a:uFillTx/>
                <a:latin typeface="Calibri"/>
                <a:ea typeface="+mn-ea"/>
                <a:cs typeface="+mn-cs"/>
              </a:rPr>
              <a:t> Wizard</a:t>
            </a:r>
            <a:r>
              <a:rPr kumimoji="0" lang="en-US" altLang="en-US" sz="2400" b="0" i="0" u="none" strike="noStrike" kern="1200" cap="none" spc="0" normalizeH="0" baseline="0" noProof="0" dirty="0" smtClean="0">
                <a:ln>
                  <a:noFill/>
                </a:ln>
                <a:solidFill>
                  <a:srgbClr val="1F497D"/>
                </a:solidFill>
                <a:effectLst/>
                <a:uLnTx/>
                <a:uFillTx/>
                <a:latin typeface="Calibri"/>
                <a:ea typeface="+mn-ea"/>
                <a:cs typeface="+mn-cs"/>
              </a:rPr>
              <a:t>:</a:t>
            </a:r>
          </a:p>
          <a:p>
            <a:pPr>
              <a:spcBef>
                <a:spcPct val="50000"/>
              </a:spcBef>
            </a:pPr>
            <a:r>
              <a:rPr lang="en-US" altLang="en-US" sz="2400" dirty="0" smtClean="0">
                <a:solidFill>
                  <a:srgbClr val="1F497D"/>
                </a:solidFill>
                <a:latin typeface="Calibri"/>
              </a:rPr>
              <a:t>Program will walk you through the map making process</a:t>
            </a:r>
          </a:p>
          <a:p>
            <a:pPr>
              <a:spcBef>
                <a:spcPct val="50000"/>
              </a:spcBef>
            </a:pPr>
            <a:r>
              <a:rPr lang="en-US" altLang="en-US" sz="2400" dirty="0" smtClean="0">
                <a:solidFill>
                  <a:srgbClr val="1F497D"/>
                </a:solidFill>
                <a:latin typeface="Calibri"/>
              </a:rPr>
              <a:t>Will generate a proof affidavit map from your inputs</a:t>
            </a:r>
          </a:p>
          <a:p>
            <a:pPr>
              <a:spcBef>
                <a:spcPct val="50000"/>
              </a:spcBef>
            </a:pPr>
            <a:r>
              <a:rPr lang="en-US" altLang="en-US" sz="2400" dirty="0" smtClean="0">
                <a:solidFill>
                  <a:srgbClr val="1F497D"/>
                </a:solidFill>
                <a:latin typeface="Calibri"/>
              </a:rPr>
              <a:t>Easy for staff to review with current aerial photography</a:t>
            </a:r>
            <a:endParaRPr kumimoji="0" lang="en-US" altLang="en-US" sz="1800" b="0" i="0" u="none" strike="noStrike" kern="1200" cap="none" spc="0" normalizeH="0" baseline="0" noProof="0" dirty="0" smtClean="0">
              <a:ln>
                <a:noFill/>
              </a:ln>
              <a:solidFill>
                <a:srgbClr val="1F497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50000"/>
              </a:spcBef>
              <a:spcAft>
                <a:spcPts val="0"/>
              </a:spcAft>
              <a:buClrTx/>
              <a:buSzTx/>
              <a:buFontTx/>
              <a:buChar char="•"/>
              <a:tabLst/>
              <a:defRPr/>
            </a:pPr>
            <a:endParaRPr kumimoji="0" lang="en-US" altLang="en-US" sz="19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1" indent="0" algn="l" defTabSz="914400" rtl="0" eaLnBrk="1" fontAlgn="auto" latinLnBrk="0" hangingPunct="1">
              <a:lnSpc>
                <a:spcPct val="100000"/>
              </a:lnSpc>
              <a:spcBef>
                <a:spcPct val="5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35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27703" y="381000"/>
            <a:ext cx="8229600" cy="1143000"/>
          </a:xfrm>
        </p:spPr>
        <p:txBody>
          <a:bodyPr>
            <a:normAutofit fontScale="90000"/>
          </a:bodyPr>
          <a:lstStyle/>
          <a:p>
            <a:pPr eaLnBrk="1" hangingPunct="1"/>
            <a:r>
              <a:rPr lang="en-US" altLang="en-US" b="1" dirty="0" smtClean="0">
                <a:solidFill>
                  <a:schemeClr val="tx2"/>
                </a:solidFill>
              </a:rPr>
              <a:t>PROOF</a:t>
            </a:r>
            <a:br>
              <a:rPr lang="en-US" altLang="en-US" b="1" dirty="0" smtClean="0">
                <a:solidFill>
                  <a:schemeClr val="tx2"/>
                </a:solidFill>
              </a:rPr>
            </a:br>
            <a:r>
              <a:rPr lang="en-US" altLang="en-US" sz="3200" dirty="0" smtClean="0">
                <a:solidFill>
                  <a:schemeClr val="tx2"/>
                </a:solidFill>
              </a:rPr>
              <a:t>Frequently Asked Questions</a:t>
            </a:r>
            <a:endParaRPr lang="en-US" altLang="en-US" dirty="0" smtClean="0">
              <a:solidFill>
                <a:schemeClr val="tx2"/>
              </a:solidFill>
            </a:endParaRPr>
          </a:p>
        </p:txBody>
      </p:sp>
      <p:sp>
        <p:nvSpPr>
          <p:cNvPr id="2" name="Content Placeholder 1"/>
          <p:cNvSpPr>
            <a:spLocks noGrp="1"/>
          </p:cNvSpPr>
          <p:nvPr>
            <p:ph idx="1"/>
          </p:nvPr>
        </p:nvSpPr>
        <p:spPr>
          <a:xfrm>
            <a:off x="304800" y="1524000"/>
            <a:ext cx="8534400" cy="4953000"/>
          </a:xfrm>
        </p:spPr>
        <p:txBody>
          <a:bodyPr>
            <a:normAutofit fontScale="92500" lnSpcReduction="20000"/>
          </a:bodyPr>
          <a:lstStyle/>
          <a:p>
            <a:r>
              <a:rPr lang="en-US" altLang="en-US" sz="2400" dirty="0" smtClean="0">
                <a:solidFill>
                  <a:schemeClr val="tx2"/>
                </a:solidFill>
              </a:rPr>
              <a:t>What happens to my proof?</a:t>
            </a:r>
          </a:p>
          <a:p>
            <a:pPr lvl="1">
              <a:buFont typeface="Arial" panose="020B0604020202020204" pitchFamily="34" charset="0"/>
              <a:buChar char="•"/>
            </a:pPr>
            <a:r>
              <a:rPr lang="en-US" altLang="en-US" sz="1800" dirty="0" smtClean="0">
                <a:solidFill>
                  <a:schemeClr val="tx2"/>
                </a:solidFill>
              </a:rPr>
              <a:t>Acceptable proof gets </a:t>
            </a:r>
            <a:r>
              <a:rPr lang="en-US" altLang="en-US" sz="1800" dirty="0">
                <a:solidFill>
                  <a:schemeClr val="tx2"/>
                </a:solidFill>
              </a:rPr>
              <a:t>a “Certificate of Beneficial Use</a:t>
            </a:r>
            <a:r>
              <a:rPr lang="en-US" altLang="en-US" sz="1800" dirty="0" smtClean="0">
                <a:solidFill>
                  <a:schemeClr val="tx2"/>
                </a:solidFill>
              </a:rPr>
              <a:t>” </a:t>
            </a:r>
          </a:p>
          <a:p>
            <a:pPr lvl="1">
              <a:buFont typeface="Arial" panose="020B0604020202020204" pitchFamily="34" charset="0"/>
              <a:buChar char="•"/>
            </a:pPr>
            <a:r>
              <a:rPr lang="en-US" altLang="en-US" sz="1800" dirty="0" smtClean="0">
                <a:solidFill>
                  <a:schemeClr val="tx2"/>
                </a:solidFill>
              </a:rPr>
              <a:t>If unacceptable you will be contacted for clarification</a:t>
            </a:r>
            <a:endParaRPr lang="en-US" altLang="en-US" sz="1800" dirty="0">
              <a:solidFill>
                <a:schemeClr val="tx2"/>
              </a:solidFill>
            </a:endParaRPr>
          </a:p>
          <a:p>
            <a:r>
              <a:rPr lang="en-US" altLang="en-US" sz="2400" dirty="0" smtClean="0">
                <a:solidFill>
                  <a:schemeClr val="tx2"/>
                </a:solidFill>
              </a:rPr>
              <a:t>Do I have to fill out an Affidavit myself?</a:t>
            </a:r>
          </a:p>
          <a:p>
            <a:pPr lvl="1">
              <a:buFont typeface="Arial" panose="020B0604020202020204" pitchFamily="34" charset="0"/>
              <a:buChar char="•"/>
            </a:pPr>
            <a:r>
              <a:rPr lang="en-US" altLang="en-US" sz="1800" dirty="0" smtClean="0">
                <a:solidFill>
                  <a:schemeClr val="tx2"/>
                </a:solidFill>
              </a:rPr>
              <a:t>You </a:t>
            </a:r>
            <a:r>
              <a:rPr lang="en-US" altLang="en-US" sz="1800" dirty="0">
                <a:solidFill>
                  <a:schemeClr val="tx2"/>
                </a:solidFill>
              </a:rPr>
              <a:t>can hire a proof professional (</a:t>
            </a:r>
            <a:r>
              <a:rPr lang="en-US" altLang="en-US" sz="1800" dirty="0" smtClean="0">
                <a:solidFill>
                  <a:schemeClr val="tx2"/>
                </a:solidFill>
              </a:rPr>
              <a:t>surveyor, </a:t>
            </a:r>
            <a:r>
              <a:rPr lang="en-US" altLang="en-US" sz="1800" dirty="0">
                <a:solidFill>
                  <a:schemeClr val="tx2"/>
                </a:solidFill>
              </a:rPr>
              <a:t>engineer or consultant) to help you file the Affidavit </a:t>
            </a:r>
          </a:p>
          <a:p>
            <a:pPr>
              <a:buFont typeface="Arial" panose="020B0604020202020204" pitchFamily="34" charset="0"/>
              <a:buChar char="•"/>
            </a:pPr>
            <a:r>
              <a:rPr lang="en-US" altLang="en-US" sz="2400" dirty="0" smtClean="0">
                <a:solidFill>
                  <a:schemeClr val="tx2"/>
                </a:solidFill>
              </a:rPr>
              <a:t>What if I can’t get a Certificate </a:t>
            </a:r>
            <a:r>
              <a:rPr lang="en-US" altLang="en-US" sz="2400" dirty="0">
                <a:solidFill>
                  <a:schemeClr val="tx2"/>
                </a:solidFill>
              </a:rPr>
              <a:t>of </a:t>
            </a:r>
            <a:r>
              <a:rPr lang="en-US" altLang="en-US" sz="2400" dirty="0" smtClean="0">
                <a:solidFill>
                  <a:schemeClr val="tx2"/>
                </a:solidFill>
              </a:rPr>
              <a:t>Occupancy?</a:t>
            </a:r>
            <a:endParaRPr lang="en-US" altLang="en-US" sz="2000" dirty="0">
              <a:solidFill>
                <a:schemeClr val="tx2"/>
              </a:solidFill>
            </a:endParaRPr>
          </a:p>
          <a:p>
            <a:pPr lvl="1">
              <a:buFont typeface="Arial" panose="020B0604020202020204" pitchFamily="34" charset="0"/>
              <a:buChar char="•"/>
            </a:pPr>
            <a:r>
              <a:rPr lang="en-US" altLang="en-US" sz="1800" dirty="0" smtClean="0">
                <a:solidFill>
                  <a:schemeClr val="tx2"/>
                </a:solidFill>
              </a:rPr>
              <a:t>Tax </a:t>
            </a:r>
            <a:r>
              <a:rPr lang="en-US" altLang="en-US" sz="1800" dirty="0">
                <a:solidFill>
                  <a:schemeClr val="tx2"/>
                </a:solidFill>
              </a:rPr>
              <a:t>Records showing a residence is being taxed or a letter </a:t>
            </a:r>
            <a:r>
              <a:rPr lang="en-US" altLang="en-US" sz="1800" dirty="0" smtClean="0">
                <a:solidFill>
                  <a:schemeClr val="tx2"/>
                </a:solidFill>
              </a:rPr>
              <a:t>from municipality are acceptable</a:t>
            </a:r>
            <a:endParaRPr lang="en-US" altLang="en-US" sz="2400" dirty="0">
              <a:solidFill>
                <a:schemeClr val="tx2"/>
              </a:solidFill>
            </a:endParaRPr>
          </a:p>
          <a:p>
            <a:pPr>
              <a:spcBef>
                <a:spcPct val="50000"/>
              </a:spcBef>
            </a:pPr>
            <a:r>
              <a:rPr lang="en-US" altLang="en-US" sz="2400" dirty="0" smtClean="0">
                <a:solidFill>
                  <a:schemeClr val="tx2"/>
                </a:solidFill>
              </a:rPr>
              <a:t>Who needs to sign the Affidavit?</a:t>
            </a:r>
          </a:p>
          <a:p>
            <a:pPr lvl="1">
              <a:spcBef>
                <a:spcPct val="50000"/>
              </a:spcBef>
              <a:buFont typeface="Arial" panose="020B0604020202020204" pitchFamily="34" charset="0"/>
              <a:buChar char="•"/>
            </a:pPr>
            <a:r>
              <a:rPr lang="en-US" altLang="en-US" sz="1800" dirty="0" smtClean="0">
                <a:solidFill>
                  <a:schemeClr val="tx2"/>
                </a:solidFill>
              </a:rPr>
              <a:t>All owners listed on the Water Right in the </a:t>
            </a:r>
            <a:r>
              <a:rPr lang="en-US" altLang="en-US" sz="1800" dirty="0" err="1" smtClean="0">
                <a:solidFill>
                  <a:schemeClr val="tx2"/>
                </a:solidFill>
              </a:rPr>
              <a:t>DWRi</a:t>
            </a:r>
            <a:r>
              <a:rPr lang="en-US" altLang="en-US" sz="1800" dirty="0" smtClean="0">
                <a:solidFill>
                  <a:schemeClr val="tx2"/>
                </a:solidFill>
              </a:rPr>
              <a:t> database</a:t>
            </a:r>
          </a:p>
          <a:p>
            <a:pPr lvl="1">
              <a:spcBef>
                <a:spcPct val="50000"/>
              </a:spcBef>
              <a:buFont typeface="Arial" panose="020B0604020202020204" pitchFamily="34" charset="0"/>
              <a:buChar char="•"/>
            </a:pPr>
            <a:r>
              <a:rPr lang="en-US" altLang="en-US" sz="1800" dirty="0" smtClean="0">
                <a:solidFill>
                  <a:schemeClr val="tx2"/>
                </a:solidFill>
              </a:rPr>
              <a:t>If </a:t>
            </a:r>
            <a:r>
              <a:rPr lang="en-US" altLang="en-US" sz="1800" dirty="0">
                <a:solidFill>
                  <a:schemeClr val="tx2"/>
                </a:solidFill>
              </a:rPr>
              <a:t>based on shares of stock in </a:t>
            </a:r>
            <a:r>
              <a:rPr lang="en-US" altLang="en-US" sz="1800" dirty="0" smtClean="0">
                <a:solidFill>
                  <a:schemeClr val="tx2"/>
                </a:solidFill>
              </a:rPr>
              <a:t>an </a:t>
            </a:r>
            <a:r>
              <a:rPr lang="en-US" altLang="en-US" sz="1800" dirty="0">
                <a:solidFill>
                  <a:schemeClr val="tx2"/>
                </a:solidFill>
              </a:rPr>
              <a:t>irrigation </a:t>
            </a:r>
            <a:r>
              <a:rPr lang="en-US" altLang="en-US" sz="1800" dirty="0" smtClean="0">
                <a:solidFill>
                  <a:schemeClr val="tx2"/>
                </a:solidFill>
              </a:rPr>
              <a:t>company, </a:t>
            </a:r>
            <a:r>
              <a:rPr lang="en-US" altLang="en-US" sz="1800" dirty="0">
                <a:solidFill>
                  <a:schemeClr val="tx2"/>
                </a:solidFill>
              </a:rPr>
              <a:t>the irrigation company also needs to </a:t>
            </a:r>
            <a:r>
              <a:rPr lang="en-US" altLang="en-US" sz="1800" dirty="0" smtClean="0">
                <a:solidFill>
                  <a:schemeClr val="tx2"/>
                </a:solidFill>
              </a:rPr>
              <a:t>sign the proof</a:t>
            </a:r>
            <a:endParaRPr lang="en-US" altLang="en-US" sz="1800" dirty="0">
              <a:solidFill>
                <a:schemeClr val="tx2"/>
              </a:solidFill>
            </a:endParaRPr>
          </a:p>
          <a:p>
            <a:pPr marL="400050">
              <a:spcBef>
                <a:spcPct val="50000"/>
              </a:spcBef>
            </a:pPr>
            <a:r>
              <a:rPr lang="en-US" altLang="en-US" sz="2200" dirty="0" smtClean="0">
                <a:solidFill>
                  <a:schemeClr val="tx2"/>
                </a:solidFill>
              </a:rPr>
              <a:t>What do I need to do after receiving my Certificate?</a:t>
            </a:r>
          </a:p>
          <a:p>
            <a:pPr marL="800100" lvl="1">
              <a:spcBef>
                <a:spcPct val="50000"/>
              </a:spcBef>
              <a:buFont typeface="Arial" panose="020B0604020202020204" pitchFamily="34" charset="0"/>
              <a:buChar char="•"/>
            </a:pPr>
            <a:r>
              <a:rPr lang="en-US" altLang="en-US" sz="1800" dirty="0" smtClean="0">
                <a:solidFill>
                  <a:schemeClr val="tx2"/>
                </a:solidFill>
              </a:rPr>
              <a:t>Continue use as authorized</a:t>
            </a:r>
          </a:p>
          <a:p>
            <a:pPr marL="800100" lvl="1">
              <a:spcBef>
                <a:spcPct val="50000"/>
              </a:spcBef>
              <a:buFont typeface="Arial" panose="020B0604020202020204" pitchFamily="34" charset="0"/>
              <a:buChar char="•"/>
            </a:pPr>
            <a:r>
              <a:rPr lang="en-US" altLang="en-US" sz="1800" dirty="0" smtClean="0">
                <a:solidFill>
                  <a:schemeClr val="tx2"/>
                </a:solidFill>
              </a:rPr>
              <a:t>Amendments by change application</a:t>
            </a:r>
          </a:p>
          <a:p>
            <a:pPr marL="800100" lvl="1">
              <a:spcBef>
                <a:spcPct val="50000"/>
              </a:spcBef>
              <a:buFont typeface="Arial" panose="020B0604020202020204" pitchFamily="34" charset="0"/>
              <a:buChar char="•"/>
            </a:pPr>
            <a:endParaRPr lang="en-US" altLang="en-US" sz="1800" dirty="0" smtClean="0">
              <a:solidFill>
                <a:schemeClr val="tx2"/>
              </a:solidFill>
            </a:endParaRPr>
          </a:p>
        </p:txBody>
      </p:sp>
    </p:spTree>
    <p:extLst>
      <p:ext uri="{BB962C8B-B14F-4D97-AF65-F5344CB8AC3E}">
        <p14:creationId xmlns:p14="http://schemas.microsoft.com/office/powerpoint/2010/main" val="420218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itle 1"/>
          <p:cNvSpPr>
            <a:spLocks noGrp="1"/>
          </p:cNvSpPr>
          <p:nvPr>
            <p:ph type="title"/>
          </p:nvPr>
        </p:nvSpPr>
        <p:spPr/>
        <p:txBody>
          <a:bodyPr/>
          <a:lstStyle/>
          <a:p>
            <a:endParaRPr lang="en-US" altLang="en-US" dirty="0" smtClean="0"/>
          </a:p>
        </p:txBody>
      </p:sp>
      <p:pic>
        <p:nvPicPr>
          <p:cNvPr id="2050" name="Picture 2" descr="C:\Users\cyork\Desktop\Photos for slides\Arch Sunrise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08" r="3683"/>
          <a:stretch/>
        </p:blipFill>
        <p:spPr bwMode="auto">
          <a:xfrm>
            <a:off x="0" y="1554"/>
            <a:ext cx="9144000" cy="68564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p:cNvSpPr txBox="1">
            <a:spLocks/>
          </p:cNvSpPr>
          <p:nvPr/>
        </p:nvSpPr>
        <p:spPr>
          <a:xfrm>
            <a:off x="0" y="5562600"/>
            <a:ext cx="5562600" cy="8159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Title</a:t>
            </a:r>
            <a:endParaRPr lang="en-US" sz="3600" b="1" cap="all"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2"/>
          <p:cNvSpPr txBox="1">
            <a:spLocks/>
          </p:cNvSpPr>
          <p:nvPr/>
        </p:nvSpPr>
        <p:spPr>
          <a:xfrm>
            <a:off x="304800" y="5257800"/>
            <a:ext cx="83058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i="1" dirty="0" smtClean="0">
                <a:solidFill>
                  <a:schemeClr val="bg2">
                    <a:lumMod val="90000"/>
                  </a:schemeClr>
                </a:solidFill>
                <a:effectLst>
                  <a:outerShdw blurRad="38100" dist="38100" dir="2700000" algn="tl">
                    <a:srgbClr val="000000">
                      <a:alpha val="43137"/>
                    </a:srgbClr>
                  </a:outerShdw>
                </a:effectLst>
              </a:rPr>
              <a:t>Updating ownership</a:t>
            </a:r>
            <a:endParaRPr lang="en-US" sz="2800"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75925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533400"/>
            <a:ext cx="8534400" cy="884238"/>
          </a:xfrm>
        </p:spPr>
        <p:txBody>
          <a:bodyPr>
            <a:normAutofit fontScale="90000"/>
          </a:bodyPr>
          <a:lstStyle/>
          <a:p>
            <a:r>
              <a:rPr lang="en-US" b="1" cap="all" dirty="0" smtClean="0">
                <a:solidFill>
                  <a:schemeClr val="tx2"/>
                </a:solidFill>
              </a:rPr>
              <a:t>How Water Right Conveyance Works</a:t>
            </a:r>
            <a:endParaRPr lang="en-US" b="1" cap="all" dirty="0">
              <a:solidFill>
                <a:srgbClr val="FF0000"/>
              </a:solidFill>
            </a:endParaRPr>
          </a:p>
        </p:txBody>
      </p:sp>
      <p:sp>
        <p:nvSpPr>
          <p:cNvPr id="3" name="Content Placeholder 2"/>
          <p:cNvSpPr>
            <a:spLocks noGrp="1"/>
          </p:cNvSpPr>
          <p:nvPr>
            <p:ph idx="1"/>
          </p:nvPr>
        </p:nvSpPr>
        <p:spPr>
          <a:xfrm>
            <a:off x="457200" y="1905000"/>
            <a:ext cx="8229600" cy="4221163"/>
          </a:xfrm>
        </p:spPr>
        <p:txBody>
          <a:bodyPr/>
          <a:lstStyle/>
          <a:p>
            <a:r>
              <a:rPr lang="en-US" sz="2800" dirty="0" smtClean="0">
                <a:solidFill>
                  <a:schemeClr val="tx2"/>
                </a:solidFill>
              </a:rPr>
              <a:t>Water Rights transfer by deed in substantially the same manner as real estate.</a:t>
            </a:r>
          </a:p>
          <a:p>
            <a:pPr marL="0" indent="0">
              <a:buNone/>
            </a:pPr>
            <a:endParaRPr lang="en-US" sz="1800" dirty="0" smtClean="0">
              <a:solidFill>
                <a:schemeClr val="tx2"/>
              </a:solidFill>
            </a:endParaRPr>
          </a:p>
          <a:p>
            <a:r>
              <a:rPr lang="en-US" sz="2800" dirty="0" smtClean="0">
                <a:solidFill>
                  <a:schemeClr val="tx2"/>
                </a:solidFill>
              </a:rPr>
              <a:t>Appurtenant water rights transfer silently with land.</a:t>
            </a:r>
          </a:p>
          <a:p>
            <a:pPr lvl="1"/>
            <a:r>
              <a:rPr lang="en-US" sz="2400" dirty="0" smtClean="0">
                <a:solidFill>
                  <a:schemeClr val="tx2"/>
                </a:solidFill>
              </a:rPr>
              <a:t>Unless specifically reserved from transfer in land deeds!</a:t>
            </a:r>
          </a:p>
          <a:p>
            <a:pPr marL="457200" lvl="1" indent="0">
              <a:buNone/>
            </a:pPr>
            <a:endParaRPr lang="en-US" sz="1800" dirty="0" smtClean="0">
              <a:solidFill>
                <a:schemeClr val="tx2"/>
              </a:solidFill>
            </a:endParaRPr>
          </a:p>
          <a:p>
            <a:r>
              <a:rPr lang="en-US" sz="2800" dirty="0" smtClean="0">
                <a:solidFill>
                  <a:schemeClr val="tx2"/>
                </a:solidFill>
              </a:rPr>
              <a:t>Deed conveying water right must be recorded:</a:t>
            </a:r>
          </a:p>
          <a:p>
            <a:pPr lvl="1"/>
            <a:r>
              <a:rPr lang="en-US" sz="2400" dirty="0" smtClean="0">
                <a:solidFill>
                  <a:schemeClr val="tx2"/>
                </a:solidFill>
              </a:rPr>
              <a:t>In county where water is used (place of use) </a:t>
            </a:r>
          </a:p>
          <a:p>
            <a:pPr lvl="1"/>
            <a:r>
              <a:rPr lang="en-US" sz="2400" dirty="0" smtClean="0">
                <a:solidFill>
                  <a:schemeClr val="tx2"/>
                </a:solidFill>
              </a:rPr>
              <a:t>County where water is diverted (if the two are different)</a:t>
            </a:r>
            <a:endParaRPr lang="en-US" dirty="0">
              <a:solidFill>
                <a:schemeClr val="tx2"/>
              </a:solidFill>
            </a:endParaRPr>
          </a:p>
        </p:txBody>
      </p:sp>
    </p:spTree>
    <p:extLst>
      <p:ext uri="{BB962C8B-B14F-4D97-AF65-F5344CB8AC3E}">
        <p14:creationId xmlns:p14="http://schemas.microsoft.com/office/powerpoint/2010/main" val="24787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a:xfrm>
            <a:off x="457200" y="457200"/>
            <a:ext cx="8229600" cy="762000"/>
          </a:xfrm>
        </p:spPr>
        <p:txBody>
          <a:bodyPr>
            <a:normAutofit/>
          </a:bodyPr>
          <a:lstStyle/>
          <a:p>
            <a:r>
              <a:rPr lang="en-US" altLang="en-US" sz="4000" b="1" cap="all" dirty="0" smtClean="0">
                <a:solidFill>
                  <a:schemeClr val="tx2"/>
                </a:solidFill>
              </a:rPr>
              <a:t>Water Right Record Keeping </a:t>
            </a:r>
          </a:p>
        </p:txBody>
      </p:sp>
      <p:sp>
        <p:nvSpPr>
          <p:cNvPr id="3" name="Content Placeholder 2"/>
          <p:cNvSpPr>
            <a:spLocks noGrp="1"/>
          </p:cNvSpPr>
          <p:nvPr>
            <p:ph idx="1"/>
          </p:nvPr>
        </p:nvSpPr>
        <p:spPr>
          <a:xfrm>
            <a:off x="1828800" y="1676400"/>
            <a:ext cx="5153608" cy="4648200"/>
          </a:xfrm>
        </p:spPr>
        <p:txBody>
          <a:bodyPr>
            <a:noAutofit/>
          </a:bodyPr>
          <a:lstStyle/>
          <a:p>
            <a:pPr marL="0" indent="0">
              <a:buNone/>
              <a:defRPr/>
            </a:pPr>
            <a:r>
              <a:rPr lang="en-US" sz="2200" dirty="0" smtClean="0">
                <a:solidFill>
                  <a:schemeClr val="tx2"/>
                </a:solidFill>
              </a:rPr>
              <a:t>   Records </a:t>
            </a:r>
            <a:r>
              <a:rPr lang="en-US" sz="2200" dirty="0">
                <a:solidFill>
                  <a:schemeClr val="tx2"/>
                </a:solidFill>
              </a:rPr>
              <a:t>maintained by County Recorder</a:t>
            </a:r>
          </a:p>
          <a:p>
            <a:pPr lvl="1">
              <a:defRPr/>
            </a:pPr>
            <a:r>
              <a:rPr lang="en-US" sz="1400" dirty="0" smtClean="0">
                <a:solidFill>
                  <a:schemeClr val="tx2"/>
                </a:solidFill>
              </a:rPr>
              <a:t>Deeds </a:t>
            </a:r>
            <a:r>
              <a:rPr lang="en-US" sz="1400" dirty="0">
                <a:solidFill>
                  <a:schemeClr val="tx2"/>
                </a:solidFill>
              </a:rPr>
              <a:t>(conveyance of water right)</a:t>
            </a:r>
          </a:p>
          <a:p>
            <a:pPr lvl="1">
              <a:defRPr/>
            </a:pPr>
            <a:r>
              <a:rPr lang="en-US" sz="1400" dirty="0" smtClean="0">
                <a:solidFill>
                  <a:schemeClr val="tx2"/>
                </a:solidFill>
              </a:rPr>
              <a:t>Certificate of Beneficial Use (if recorded)</a:t>
            </a:r>
            <a:endParaRPr lang="en-US" sz="1400" dirty="0">
              <a:solidFill>
                <a:schemeClr val="tx2"/>
              </a:solidFill>
            </a:endParaRPr>
          </a:p>
          <a:p>
            <a:pPr lvl="1">
              <a:defRPr/>
            </a:pPr>
            <a:r>
              <a:rPr lang="en-US" sz="1400" dirty="0" smtClean="0">
                <a:solidFill>
                  <a:schemeClr val="tx2"/>
                </a:solidFill>
              </a:rPr>
              <a:t>Index </a:t>
            </a:r>
            <a:r>
              <a:rPr lang="en-US" sz="1400" dirty="0">
                <a:solidFill>
                  <a:schemeClr val="tx2"/>
                </a:solidFill>
              </a:rPr>
              <a:t>of water </a:t>
            </a:r>
            <a:r>
              <a:rPr lang="en-US" sz="1400" dirty="0" smtClean="0">
                <a:solidFill>
                  <a:schemeClr val="tx2"/>
                </a:solidFill>
              </a:rPr>
              <a:t>deeds</a:t>
            </a:r>
          </a:p>
          <a:p>
            <a:pPr lvl="1">
              <a:defRPr/>
            </a:pPr>
            <a:r>
              <a:rPr lang="en-US" sz="1400" dirty="0" smtClean="0">
                <a:solidFill>
                  <a:schemeClr val="tx2"/>
                </a:solidFill>
              </a:rPr>
              <a:t>Assignments (Transfer unapproved/unperfected WR)</a:t>
            </a:r>
          </a:p>
          <a:p>
            <a:pPr lvl="1">
              <a:defRPr/>
            </a:pPr>
            <a:endParaRPr lang="en-US" sz="2200" dirty="0">
              <a:solidFill>
                <a:schemeClr val="tx2"/>
              </a:solidFill>
            </a:endParaRPr>
          </a:p>
          <a:p>
            <a:pPr marL="0" indent="0">
              <a:buNone/>
              <a:defRPr/>
            </a:pPr>
            <a:endParaRPr lang="en-US" sz="2200" dirty="0" smtClean="0">
              <a:solidFill>
                <a:schemeClr val="tx2"/>
              </a:solidFill>
            </a:endParaRPr>
          </a:p>
          <a:p>
            <a:pPr marL="0" indent="0">
              <a:buNone/>
              <a:defRPr/>
            </a:pPr>
            <a:r>
              <a:rPr lang="en-US" sz="2200" dirty="0">
                <a:solidFill>
                  <a:schemeClr val="tx2"/>
                </a:solidFill>
              </a:rPr>
              <a:t> </a:t>
            </a:r>
            <a:r>
              <a:rPr lang="en-US" sz="2200" dirty="0" smtClean="0">
                <a:solidFill>
                  <a:schemeClr val="tx2"/>
                </a:solidFill>
              </a:rPr>
              <a:t>  </a:t>
            </a:r>
          </a:p>
          <a:p>
            <a:pPr marL="0" indent="0">
              <a:buNone/>
              <a:defRPr/>
            </a:pPr>
            <a:endParaRPr lang="en-US" sz="2200" dirty="0">
              <a:solidFill>
                <a:schemeClr val="tx2"/>
              </a:solidFill>
            </a:endParaRPr>
          </a:p>
          <a:p>
            <a:pPr marL="0" indent="0">
              <a:buNone/>
              <a:defRPr/>
            </a:pPr>
            <a:r>
              <a:rPr lang="en-US" sz="2200" dirty="0" smtClean="0">
                <a:solidFill>
                  <a:schemeClr val="tx2"/>
                </a:solidFill>
              </a:rPr>
              <a:t>  Records maintained by the State </a:t>
            </a:r>
            <a:r>
              <a:rPr lang="en-US" sz="2200" dirty="0">
                <a:solidFill>
                  <a:schemeClr val="tx2"/>
                </a:solidFill>
              </a:rPr>
              <a:t>E</a:t>
            </a:r>
            <a:r>
              <a:rPr lang="en-US" sz="2200" dirty="0" smtClean="0">
                <a:solidFill>
                  <a:schemeClr val="tx2"/>
                </a:solidFill>
              </a:rPr>
              <a:t>ngineer</a:t>
            </a:r>
          </a:p>
          <a:p>
            <a:pPr lvl="1">
              <a:defRPr/>
            </a:pPr>
            <a:r>
              <a:rPr lang="en-US" sz="1400" dirty="0" smtClean="0">
                <a:solidFill>
                  <a:schemeClr val="tx2"/>
                </a:solidFill>
              </a:rPr>
              <a:t>Water Right Applications</a:t>
            </a:r>
          </a:p>
          <a:p>
            <a:pPr lvl="1">
              <a:defRPr/>
            </a:pPr>
            <a:r>
              <a:rPr lang="en-US" sz="1400" dirty="0" smtClean="0">
                <a:solidFill>
                  <a:schemeClr val="tx2"/>
                </a:solidFill>
              </a:rPr>
              <a:t>Certificate of Beneficial Use</a:t>
            </a:r>
          </a:p>
          <a:p>
            <a:pPr lvl="1">
              <a:defRPr/>
            </a:pPr>
            <a:r>
              <a:rPr lang="en-US" sz="1400" dirty="0" smtClean="0">
                <a:solidFill>
                  <a:schemeClr val="tx2"/>
                </a:solidFill>
              </a:rPr>
              <a:t>Use Records</a:t>
            </a:r>
          </a:p>
          <a:p>
            <a:pPr lvl="1">
              <a:defRPr/>
            </a:pPr>
            <a:r>
              <a:rPr lang="en-US" sz="1400" dirty="0" smtClean="0">
                <a:solidFill>
                  <a:schemeClr val="tx2"/>
                </a:solidFill>
              </a:rPr>
              <a:t>Owner of record</a:t>
            </a:r>
          </a:p>
          <a:p>
            <a:pPr lvl="1">
              <a:defRPr/>
            </a:pPr>
            <a:r>
              <a:rPr lang="en-US" sz="1400" dirty="0" smtClean="0">
                <a:solidFill>
                  <a:schemeClr val="tx2"/>
                </a:solidFill>
              </a:rPr>
              <a:t>Other water rights related documents</a:t>
            </a:r>
          </a:p>
          <a:p>
            <a:pPr lvl="1">
              <a:defRPr/>
            </a:pPr>
            <a:endParaRPr lang="en-US" sz="1400" dirty="0" smtClean="0">
              <a:solidFill>
                <a:schemeClr val="tx2"/>
              </a:solidFill>
            </a:endParaRPr>
          </a:p>
          <a:p>
            <a:pPr lvl="1">
              <a:defRPr/>
            </a:pPr>
            <a:endParaRPr lang="en-US" sz="3200" dirty="0" smtClean="0">
              <a:solidFill>
                <a:schemeClr val="tx2"/>
              </a:solidFill>
            </a:endParaRPr>
          </a:p>
          <a:p>
            <a:pPr marL="0" indent="0">
              <a:buFont typeface="Arial" charset="0"/>
              <a:buNone/>
              <a:defRPr/>
            </a:pPr>
            <a:r>
              <a:rPr lang="en-US" sz="3600" dirty="0" smtClean="0">
                <a:solidFill>
                  <a:schemeClr val="tx2"/>
                </a:solidFill>
              </a:rPr>
              <a:t> </a:t>
            </a:r>
            <a:endParaRPr lang="en-US" sz="3600" dirty="0">
              <a:solidFill>
                <a:schemeClr val="tx2"/>
              </a:solidFill>
            </a:endParaRPr>
          </a:p>
        </p:txBody>
      </p:sp>
      <p:sp>
        <p:nvSpPr>
          <p:cNvPr id="4" name="Rectangle 3"/>
          <p:cNvSpPr/>
          <p:nvPr/>
        </p:nvSpPr>
        <p:spPr>
          <a:xfrm>
            <a:off x="1966912" y="1447800"/>
            <a:ext cx="4991100"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28812" y="4419600"/>
            <a:ext cx="50292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038600" y="32004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467224" y="32004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190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a:xfrm>
            <a:off x="457200" y="457200"/>
            <a:ext cx="8229600" cy="762000"/>
          </a:xfrm>
        </p:spPr>
        <p:txBody>
          <a:bodyPr>
            <a:normAutofit/>
          </a:bodyPr>
          <a:lstStyle/>
          <a:p>
            <a:r>
              <a:rPr lang="en-US" altLang="en-US" sz="4000" b="1" cap="all" dirty="0" smtClean="0">
                <a:solidFill>
                  <a:schemeClr val="tx2"/>
                </a:solidFill>
              </a:rPr>
              <a:t>Water Right Record Keeping </a:t>
            </a:r>
          </a:p>
        </p:txBody>
      </p:sp>
      <p:sp>
        <p:nvSpPr>
          <p:cNvPr id="3" name="Content Placeholder 2"/>
          <p:cNvSpPr>
            <a:spLocks noGrp="1"/>
          </p:cNvSpPr>
          <p:nvPr>
            <p:ph idx="1"/>
          </p:nvPr>
        </p:nvSpPr>
        <p:spPr>
          <a:xfrm>
            <a:off x="1828800" y="1676400"/>
            <a:ext cx="5153608" cy="4648200"/>
          </a:xfrm>
        </p:spPr>
        <p:txBody>
          <a:bodyPr>
            <a:noAutofit/>
          </a:bodyPr>
          <a:lstStyle/>
          <a:p>
            <a:pPr marL="0" indent="0">
              <a:buNone/>
              <a:defRPr/>
            </a:pPr>
            <a:r>
              <a:rPr lang="en-US" sz="2200" dirty="0" smtClean="0">
                <a:solidFill>
                  <a:schemeClr val="tx2"/>
                </a:solidFill>
              </a:rPr>
              <a:t>   Records </a:t>
            </a:r>
            <a:r>
              <a:rPr lang="en-US" sz="2200" dirty="0">
                <a:solidFill>
                  <a:schemeClr val="tx2"/>
                </a:solidFill>
              </a:rPr>
              <a:t>maintained by County Recorder</a:t>
            </a:r>
          </a:p>
          <a:p>
            <a:pPr lvl="1">
              <a:defRPr/>
            </a:pPr>
            <a:r>
              <a:rPr lang="en-US" sz="1400" dirty="0" smtClean="0">
                <a:solidFill>
                  <a:schemeClr val="tx2"/>
                </a:solidFill>
              </a:rPr>
              <a:t>Deeds </a:t>
            </a:r>
            <a:r>
              <a:rPr lang="en-US" sz="1400" dirty="0">
                <a:solidFill>
                  <a:schemeClr val="tx2"/>
                </a:solidFill>
              </a:rPr>
              <a:t>(conveyance of water right)</a:t>
            </a:r>
          </a:p>
          <a:p>
            <a:pPr lvl="1">
              <a:defRPr/>
            </a:pPr>
            <a:r>
              <a:rPr lang="en-US" sz="1400" dirty="0" smtClean="0">
                <a:solidFill>
                  <a:schemeClr val="tx2"/>
                </a:solidFill>
              </a:rPr>
              <a:t>Certificate of Beneficial Use (if recorded)</a:t>
            </a:r>
            <a:endParaRPr lang="en-US" sz="1400" dirty="0">
              <a:solidFill>
                <a:schemeClr val="tx2"/>
              </a:solidFill>
            </a:endParaRPr>
          </a:p>
          <a:p>
            <a:pPr lvl="1">
              <a:defRPr/>
            </a:pPr>
            <a:r>
              <a:rPr lang="en-US" sz="1400" dirty="0" smtClean="0">
                <a:solidFill>
                  <a:schemeClr val="tx2"/>
                </a:solidFill>
              </a:rPr>
              <a:t>Index </a:t>
            </a:r>
            <a:r>
              <a:rPr lang="en-US" sz="1400" dirty="0">
                <a:solidFill>
                  <a:schemeClr val="tx2"/>
                </a:solidFill>
              </a:rPr>
              <a:t>of water </a:t>
            </a:r>
            <a:r>
              <a:rPr lang="en-US" sz="1400" dirty="0" smtClean="0">
                <a:solidFill>
                  <a:schemeClr val="tx2"/>
                </a:solidFill>
              </a:rPr>
              <a:t>deeds</a:t>
            </a:r>
          </a:p>
          <a:p>
            <a:pPr lvl="1">
              <a:defRPr/>
            </a:pPr>
            <a:r>
              <a:rPr lang="en-US" sz="1400" dirty="0" smtClean="0">
                <a:solidFill>
                  <a:schemeClr val="tx2"/>
                </a:solidFill>
              </a:rPr>
              <a:t>Assignments (Transfer unapproved/unperfected WR)</a:t>
            </a:r>
          </a:p>
          <a:p>
            <a:pPr lvl="1">
              <a:defRPr/>
            </a:pPr>
            <a:endParaRPr lang="en-US" sz="2200" dirty="0">
              <a:solidFill>
                <a:schemeClr val="tx2"/>
              </a:solidFill>
            </a:endParaRPr>
          </a:p>
          <a:p>
            <a:pPr marL="0" indent="0">
              <a:buNone/>
              <a:defRPr/>
            </a:pPr>
            <a:endParaRPr lang="en-US" sz="2200" dirty="0" smtClean="0">
              <a:solidFill>
                <a:schemeClr val="tx2"/>
              </a:solidFill>
            </a:endParaRPr>
          </a:p>
          <a:p>
            <a:pPr marL="0" indent="0">
              <a:buNone/>
              <a:defRPr/>
            </a:pPr>
            <a:r>
              <a:rPr lang="en-US" sz="2200" dirty="0">
                <a:solidFill>
                  <a:schemeClr val="tx2"/>
                </a:solidFill>
              </a:rPr>
              <a:t> </a:t>
            </a:r>
            <a:r>
              <a:rPr lang="en-US" sz="2200" dirty="0" smtClean="0">
                <a:solidFill>
                  <a:schemeClr val="tx2"/>
                </a:solidFill>
              </a:rPr>
              <a:t>  </a:t>
            </a:r>
          </a:p>
          <a:p>
            <a:pPr marL="0" indent="0">
              <a:buNone/>
              <a:defRPr/>
            </a:pPr>
            <a:endParaRPr lang="en-US" sz="2200" dirty="0">
              <a:solidFill>
                <a:schemeClr val="tx2"/>
              </a:solidFill>
            </a:endParaRPr>
          </a:p>
          <a:p>
            <a:pPr marL="0" indent="0">
              <a:buNone/>
              <a:defRPr/>
            </a:pPr>
            <a:r>
              <a:rPr lang="en-US" sz="2200" dirty="0" smtClean="0">
                <a:solidFill>
                  <a:schemeClr val="tx2"/>
                </a:solidFill>
              </a:rPr>
              <a:t>  Records maintained by the State </a:t>
            </a:r>
            <a:r>
              <a:rPr lang="en-US" sz="2200" dirty="0">
                <a:solidFill>
                  <a:schemeClr val="tx2"/>
                </a:solidFill>
              </a:rPr>
              <a:t>E</a:t>
            </a:r>
            <a:r>
              <a:rPr lang="en-US" sz="2200" dirty="0" smtClean="0">
                <a:solidFill>
                  <a:schemeClr val="tx2"/>
                </a:solidFill>
              </a:rPr>
              <a:t>ngineer</a:t>
            </a:r>
          </a:p>
          <a:p>
            <a:pPr lvl="1">
              <a:defRPr/>
            </a:pPr>
            <a:r>
              <a:rPr lang="en-US" sz="1400" dirty="0" smtClean="0">
                <a:solidFill>
                  <a:schemeClr val="tx2"/>
                </a:solidFill>
              </a:rPr>
              <a:t>Water Right Applications</a:t>
            </a:r>
          </a:p>
          <a:p>
            <a:pPr lvl="1">
              <a:defRPr/>
            </a:pPr>
            <a:r>
              <a:rPr lang="en-US" sz="1400" dirty="0" smtClean="0">
                <a:solidFill>
                  <a:schemeClr val="tx2"/>
                </a:solidFill>
              </a:rPr>
              <a:t>Certificate of Beneficial Use</a:t>
            </a:r>
          </a:p>
          <a:p>
            <a:pPr lvl="1">
              <a:defRPr/>
            </a:pPr>
            <a:r>
              <a:rPr lang="en-US" sz="1400" dirty="0" smtClean="0">
                <a:solidFill>
                  <a:schemeClr val="tx2"/>
                </a:solidFill>
              </a:rPr>
              <a:t>Use Records</a:t>
            </a:r>
          </a:p>
          <a:p>
            <a:pPr lvl="1">
              <a:defRPr/>
            </a:pPr>
            <a:r>
              <a:rPr lang="en-US" sz="1400" dirty="0" smtClean="0">
                <a:solidFill>
                  <a:schemeClr val="tx2"/>
                </a:solidFill>
              </a:rPr>
              <a:t>Owner of record</a:t>
            </a:r>
          </a:p>
          <a:p>
            <a:pPr lvl="1">
              <a:defRPr/>
            </a:pPr>
            <a:r>
              <a:rPr lang="en-US" sz="1400" dirty="0" smtClean="0">
                <a:solidFill>
                  <a:schemeClr val="tx2"/>
                </a:solidFill>
              </a:rPr>
              <a:t>Other water rights related documents</a:t>
            </a:r>
          </a:p>
          <a:p>
            <a:pPr lvl="1">
              <a:defRPr/>
            </a:pPr>
            <a:endParaRPr lang="en-US" sz="1400" dirty="0" smtClean="0">
              <a:solidFill>
                <a:schemeClr val="tx2"/>
              </a:solidFill>
            </a:endParaRPr>
          </a:p>
          <a:p>
            <a:pPr lvl="1">
              <a:defRPr/>
            </a:pPr>
            <a:endParaRPr lang="en-US" sz="3200" dirty="0" smtClean="0">
              <a:solidFill>
                <a:schemeClr val="tx2"/>
              </a:solidFill>
            </a:endParaRPr>
          </a:p>
          <a:p>
            <a:pPr marL="0" indent="0">
              <a:buFont typeface="Arial" charset="0"/>
              <a:buNone/>
              <a:defRPr/>
            </a:pPr>
            <a:r>
              <a:rPr lang="en-US" sz="3600" dirty="0" smtClean="0">
                <a:solidFill>
                  <a:schemeClr val="tx2"/>
                </a:solidFill>
              </a:rPr>
              <a:t> </a:t>
            </a:r>
            <a:endParaRPr lang="en-US" sz="3600" dirty="0">
              <a:solidFill>
                <a:schemeClr val="tx2"/>
              </a:solidFill>
            </a:endParaRPr>
          </a:p>
        </p:txBody>
      </p:sp>
      <p:sp>
        <p:nvSpPr>
          <p:cNvPr id="4" name="Rectangle 3"/>
          <p:cNvSpPr/>
          <p:nvPr/>
        </p:nvSpPr>
        <p:spPr>
          <a:xfrm>
            <a:off x="1966912" y="1447800"/>
            <a:ext cx="4991100"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28812" y="4419600"/>
            <a:ext cx="50292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038600" y="32004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467224" y="32004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66912" y="3264440"/>
            <a:ext cx="2057400" cy="938719"/>
          </a:xfrm>
          <a:prstGeom prst="rect">
            <a:avLst/>
          </a:prstGeom>
          <a:noFill/>
        </p:spPr>
        <p:txBody>
          <a:bodyPr wrap="square" rtlCol="0">
            <a:spAutoFit/>
          </a:bodyPr>
          <a:lstStyle/>
          <a:p>
            <a:pPr lvl="0">
              <a:spcBef>
                <a:spcPct val="20000"/>
              </a:spcBef>
              <a:defRPr/>
            </a:pPr>
            <a:r>
              <a:rPr lang="en-US" sz="1100" dirty="0" smtClean="0">
                <a:solidFill>
                  <a:srgbClr val="FF0000"/>
                </a:solidFill>
              </a:rPr>
              <a:t>Discrepancies , Discrepancies, Discrepancies , Discrepancies </a:t>
            </a:r>
            <a:r>
              <a:rPr lang="en-US" sz="1100" dirty="0" err="1" smtClean="0">
                <a:solidFill>
                  <a:srgbClr val="FF0000"/>
                </a:solidFill>
              </a:rPr>
              <a:t>Discrepancies</a:t>
            </a:r>
            <a:r>
              <a:rPr lang="en-US" sz="1100" dirty="0" smtClean="0">
                <a:solidFill>
                  <a:srgbClr val="FF0000"/>
                </a:solidFill>
              </a:rPr>
              <a:t> , Discrepancies, Discrepancies , Discrepancies </a:t>
            </a:r>
            <a:r>
              <a:rPr lang="en-US" sz="1100" dirty="0" err="1" smtClean="0">
                <a:solidFill>
                  <a:srgbClr val="FF0000"/>
                </a:solidFill>
              </a:rPr>
              <a:t>Discrepancies</a:t>
            </a:r>
            <a:r>
              <a:rPr lang="en-US" sz="1100" dirty="0" smtClean="0">
                <a:solidFill>
                  <a:srgbClr val="FF0000"/>
                </a:solidFill>
              </a:rPr>
              <a:t> , Discrepancies</a:t>
            </a:r>
            <a:endParaRPr lang="en-US" sz="1100" dirty="0">
              <a:solidFill>
                <a:srgbClr val="FF0000"/>
              </a:solidFill>
            </a:endParaRPr>
          </a:p>
        </p:txBody>
      </p:sp>
      <p:pic>
        <p:nvPicPr>
          <p:cNvPr id="6" name="Picture 5"/>
          <p:cNvPicPr>
            <a:picLocks noChangeAspect="1"/>
          </p:cNvPicPr>
          <p:nvPr/>
        </p:nvPicPr>
        <p:blipFill>
          <a:blip r:embed="rId4"/>
          <a:stretch>
            <a:fillRect/>
          </a:stretch>
        </p:blipFill>
        <p:spPr>
          <a:xfrm>
            <a:off x="4845998" y="3261509"/>
            <a:ext cx="2054530" cy="975445"/>
          </a:xfrm>
          <a:prstGeom prst="rect">
            <a:avLst/>
          </a:prstGeom>
        </p:spPr>
      </p:pic>
    </p:spTree>
    <p:extLst>
      <p:ext uri="{BB962C8B-B14F-4D97-AF65-F5344CB8AC3E}">
        <p14:creationId xmlns:p14="http://schemas.microsoft.com/office/powerpoint/2010/main" val="264841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fontScale="90000"/>
          </a:bodyPr>
          <a:lstStyle/>
          <a:p>
            <a:r>
              <a:rPr lang="en-US" b="1" cap="all" dirty="0" smtClean="0">
                <a:solidFill>
                  <a:schemeClr val="tx2"/>
                </a:solidFill>
              </a:rPr>
              <a:t>Updating Ownership with the Division of Water Rights</a:t>
            </a:r>
            <a:endParaRPr lang="en-US" b="1" cap="all" dirty="0">
              <a:solidFill>
                <a:schemeClr val="tx2"/>
              </a:solidFill>
            </a:endParaRPr>
          </a:p>
        </p:txBody>
      </p:sp>
      <p:sp>
        <p:nvSpPr>
          <p:cNvPr id="5" name="Text Placeholder 4"/>
          <p:cNvSpPr>
            <a:spLocks noGrp="1"/>
          </p:cNvSpPr>
          <p:nvPr>
            <p:ph type="body" idx="1"/>
          </p:nvPr>
        </p:nvSpPr>
        <p:spPr/>
        <p:txBody>
          <a:bodyPr/>
          <a:lstStyle/>
          <a:p>
            <a:r>
              <a:rPr lang="en-US" dirty="0" smtClean="0"/>
              <a:t>Who Can Update?</a:t>
            </a:r>
            <a:endParaRPr lang="en-US" dirty="0"/>
          </a:p>
        </p:txBody>
      </p:sp>
      <p:sp>
        <p:nvSpPr>
          <p:cNvPr id="6" name="Content Placeholder 5"/>
          <p:cNvSpPr>
            <a:spLocks noGrp="1"/>
          </p:cNvSpPr>
          <p:nvPr>
            <p:ph sz="half" idx="2"/>
          </p:nvPr>
        </p:nvSpPr>
        <p:spPr>
          <a:xfrm>
            <a:off x="457200" y="2362199"/>
            <a:ext cx="4040188" cy="3763963"/>
          </a:xfrm>
        </p:spPr>
        <p:txBody>
          <a:bodyPr/>
          <a:lstStyle/>
          <a:p>
            <a:pPr lvl="1"/>
            <a:r>
              <a:rPr lang="en-US" altLang="en-US" sz="2400" dirty="0">
                <a:solidFill>
                  <a:schemeClr val="tx2"/>
                </a:solidFill>
              </a:rPr>
              <a:t>Owner </a:t>
            </a:r>
            <a:r>
              <a:rPr lang="en-US" altLang="en-US" sz="2400" dirty="0" smtClean="0">
                <a:solidFill>
                  <a:schemeClr val="tx2"/>
                </a:solidFill>
              </a:rPr>
              <a:t>if all submitted deeds convey </a:t>
            </a:r>
            <a:r>
              <a:rPr lang="en-US" altLang="en-US" sz="2400" dirty="0">
                <a:solidFill>
                  <a:schemeClr val="tx2"/>
                </a:solidFill>
              </a:rPr>
              <a:t>by water right </a:t>
            </a:r>
            <a:r>
              <a:rPr lang="en-US" altLang="en-US" sz="2400" dirty="0" smtClean="0">
                <a:solidFill>
                  <a:schemeClr val="tx2"/>
                </a:solidFill>
              </a:rPr>
              <a:t>number</a:t>
            </a:r>
          </a:p>
          <a:p>
            <a:pPr lvl="1"/>
            <a:endParaRPr lang="en-US" altLang="en-US" sz="2400" dirty="0">
              <a:solidFill>
                <a:schemeClr val="tx2"/>
              </a:solidFill>
            </a:endParaRPr>
          </a:p>
          <a:p>
            <a:pPr lvl="1"/>
            <a:r>
              <a:rPr lang="en-US" altLang="en-US" sz="2400" dirty="0" smtClean="0">
                <a:solidFill>
                  <a:schemeClr val="tx2"/>
                </a:solidFill>
              </a:rPr>
              <a:t>Attorney</a:t>
            </a:r>
          </a:p>
          <a:p>
            <a:pPr lvl="1"/>
            <a:r>
              <a:rPr lang="en-US" altLang="en-US" sz="2400" dirty="0">
                <a:solidFill>
                  <a:schemeClr val="tx2"/>
                </a:solidFill>
              </a:rPr>
              <a:t>P</a:t>
            </a:r>
            <a:r>
              <a:rPr lang="en-US" altLang="en-US" sz="2400" dirty="0" smtClean="0">
                <a:solidFill>
                  <a:schemeClr val="tx2"/>
                </a:solidFill>
              </a:rPr>
              <a:t>rofessional engineer</a:t>
            </a:r>
          </a:p>
          <a:p>
            <a:pPr lvl="1"/>
            <a:r>
              <a:rPr lang="en-US" altLang="en-US" sz="2400" dirty="0">
                <a:solidFill>
                  <a:schemeClr val="tx2"/>
                </a:solidFill>
              </a:rPr>
              <a:t>T</a:t>
            </a:r>
            <a:r>
              <a:rPr lang="en-US" altLang="en-US" sz="2400" dirty="0" smtClean="0">
                <a:solidFill>
                  <a:schemeClr val="tx2"/>
                </a:solidFill>
              </a:rPr>
              <a:t>itle </a:t>
            </a:r>
            <a:r>
              <a:rPr lang="en-US" altLang="en-US" sz="2400" dirty="0">
                <a:solidFill>
                  <a:schemeClr val="tx2"/>
                </a:solidFill>
              </a:rPr>
              <a:t>insurance </a:t>
            </a:r>
            <a:r>
              <a:rPr lang="en-US" altLang="en-US" sz="2400" dirty="0" smtClean="0">
                <a:solidFill>
                  <a:schemeClr val="tx2"/>
                </a:solidFill>
              </a:rPr>
              <a:t>producer</a:t>
            </a:r>
          </a:p>
          <a:p>
            <a:pPr lvl="1"/>
            <a:r>
              <a:rPr lang="en-US" altLang="en-US" sz="2400" dirty="0" smtClean="0">
                <a:solidFill>
                  <a:schemeClr val="tx2"/>
                </a:solidFill>
              </a:rPr>
              <a:t>Professional </a:t>
            </a:r>
            <a:r>
              <a:rPr lang="en-US" altLang="en-US" sz="2400" dirty="0">
                <a:solidFill>
                  <a:schemeClr val="tx2"/>
                </a:solidFill>
              </a:rPr>
              <a:t>land surveyor</a:t>
            </a:r>
          </a:p>
          <a:p>
            <a:endParaRPr lang="en-US" dirty="0"/>
          </a:p>
        </p:txBody>
      </p:sp>
      <p:sp>
        <p:nvSpPr>
          <p:cNvPr id="7" name="Text Placeholder 6"/>
          <p:cNvSpPr>
            <a:spLocks noGrp="1"/>
          </p:cNvSpPr>
          <p:nvPr>
            <p:ph type="body" sz="quarter" idx="3"/>
          </p:nvPr>
        </p:nvSpPr>
        <p:spPr>
          <a:xfrm>
            <a:off x="4645025" y="1535113"/>
            <a:ext cx="4270375" cy="639762"/>
          </a:xfrm>
        </p:spPr>
        <p:txBody>
          <a:bodyPr>
            <a:normAutofit/>
          </a:bodyPr>
          <a:lstStyle/>
          <a:p>
            <a:r>
              <a:rPr lang="en-US" dirty="0" smtClean="0"/>
              <a:t>How are the Records Updated?</a:t>
            </a:r>
            <a:endParaRPr lang="en-US" dirty="0"/>
          </a:p>
        </p:txBody>
      </p:sp>
      <p:sp>
        <p:nvSpPr>
          <p:cNvPr id="8" name="Content Placeholder 7"/>
          <p:cNvSpPr>
            <a:spLocks noGrp="1"/>
          </p:cNvSpPr>
          <p:nvPr>
            <p:ph sz="quarter" idx="4"/>
          </p:nvPr>
        </p:nvSpPr>
        <p:spPr>
          <a:xfrm>
            <a:off x="4267200" y="2362200"/>
            <a:ext cx="4648200" cy="4191000"/>
          </a:xfrm>
        </p:spPr>
        <p:txBody>
          <a:bodyPr>
            <a:normAutofit/>
          </a:bodyPr>
          <a:lstStyle/>
          <a:p>
            <a:pPr lvl="1"/>
            <a:r>
              <a:rPr lang="en-US" altLang="en-US" sz="2400" dirty="0">
                <a:solidFill>
                  <a:schemeClr val="tx2"/>
                </a:solidFill>
              </a:rPr>
              <a:t>Report of Conveyance (</a:t>
            </a:r>
            <a:r>
              <a:rPr lang="en-US" altLang="en-US" sz="2400" dirty="0" smtClean="0">
                <a:solidFill>
                  <a:schemeClr val="tx2"/>
                </a:solidFill>
              </a:rPr>
              <a:t>ROC)</a:t>
            </a:r>
          </a:p>
          <a:p>
            <a:pPr lvl="1"/>
            <a:endParaRPr lang="en-US" altLang="en-US" sz="2200" dirty="0">
              <a:solidFill>
                <a:schemeClr val="tx2"/>
              </a:solidFill>
            </a:endParaRPr>
          </a:p>
          <a:p>
            <a:pPr lvl="2"/>
            <a:r>
              <a:rPr lang="en-US" altLang="en-US" sz="2400" dirty="0">
                <a:solidFill>
                  <a:schemeClr val="tx2"/>
                </a:solidFill>
              </a:rPr>
              <a:t>One ROC for each water right </a:t>
            </a:r>
            <a:r>
              <a:rPr lang="en-US" altLang="en-US" sz="2400" dirty="0" smtClean="0">
                <a:solidFill>
                  <a:schemeClr val="tx2"/>
                </a:solidFill>
              </a:rPr>
              <a:t>to be updated</a:t>
            </a:r>
          </a:p>
          <a:p>
            <a:pPr marL="914400" lvl="2" indent="0">
              <a:buNone/>
            </a:pPr>
            <a:endParaRPr lang="en-US" altLang="en-US" sz="1400" dirty="0">
              <a:solidFill>
                <a:schemeClr val="tx2"/>
              </a:solidFill>
            </a:endParaRPr>
          </a:p>
          <a:p>
            <a:pPr lvl="2"/>
            <a:r>
              <a:rPr lang="en-US" altLang="en-US" sz="2400" dirty="0" smtClean="0">
                <a:solidFill>
                  <a:schemeClr val="tx2"/>
                </a:solidFill>
              </a:rPr>
              <a:t>ROC chain of ownership begins </a:t>
            </a:r>
            <a:r>
              <a:rPr lang="en-US" altLang="en-US" sz="2400" dirty="0">
                <a:solidFill>
                  <a:schemeClr val="tx2"/>
                </a:solidFill>
              </a:rPr>
              <a:t>with </a:t>
            </a:r>
            <a:r>
              <a:rPr lang="en-US" altLang="en-US" sz="2400" dirty="0" smtClean="0">
                <a:solidFill>
                  <a:schemeClr val="tx2"/>
                </a:solidFill>
              </a:rPr>
              <a:t>the owner </a:t>
            </a:r>
            <a:r>
              <a:rPr lang="en-US" altLang="en-US" sz="2400" dirty="0">
                <a:solidFill>
                  <a:schemeClr val="tx2"/>
                </a:solidFill>
              </a:rPr>
              <a:t>on </a:t>
            </a:r>
            <a:r>
              <a:rPr lang="en-US" altLang="en-US" sz="2400" dirty="0" smtClean="0">
                <a:solidFill>
                  <a:schemeClr val="tx2"/>
                </a:solidFill>
              </a:rPr>
              <a:t>the Division’s records</a:t>
            </a:r>
          </a:p>
          <a:p>
            <a:pPr lvl="2"/>
            <a:r>
              <a:rPr lang="en-US" altLang="en-US" sz="2400" dirty="0" smtClean="0">
                <a:solidFill>
                  <a:schemeClr val="tx2"/>
                </a:solidFill>
              </a:rPr>
              <a:t>Shows </a:t>
            </a:r>
            <a:r>
              <a:rPr lang="en-US" altLang="en-US" sz="2400" dirty="0">
                <a:solidFill>
                  <a:schemeClr val="tx2"/>
                </a:solidFill>
              </a:rPr>
              <a:t>the Division who the current owner is</a:t>
            </a:r>
          </a:p>
          <a:p>
            <a:pPr lvl="2"/>
            <a:endParaRPr lang="en-US" altLang="en-US" sz="2400" dirty="0">
              <a:solidFill>
                <a:schemeClr val="tx2"/>
              </a:solidFill>
            </a:endParaRPr>
          </a:p>
          <a:p>
            <a:endParaRPr lang="en-US" dirty="0"/>
          </a:p>
        </p:txBody>
      </p:sp>
    </p:spTree>
    <p:extLst>
      <p:ext uri="{BB962C8B-B14F-4D97-AF65-F5344CB8AC3E}">
        <p14:creationId xmlns:p14="http://schemas.microsoft.com/office/powerpoint/2010/main" val="221081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bg2"/>
                                      </p:to>
                                    </p:animClr>
                                  </p:sub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bg2"/>
                                      </p:to>
                                    </p:animClr>
                                  </p:sub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bg2"/>
                                      </p:to>
                                    </p:animClr>
                                  </p:sub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2"/>
          <p:cNvSpPr>
            <a:spLocks noGrp="1"/>
          </p:cNvSpPr>
          <p:nvPr>
            <p:ph type="title"/>
          </p:nvPr>
        </p:nvSpPr>
        <p:spPr/>
        <p:txBody>
          <a:bodyPr/>
          <a:lstStyle/>
          <a:p>
            <a:endParaRPr lang="en-US" altLang="en-US" dirty="0" smtClean="0"/>
          </a:p>
        </p:txBody>
      </p:sp>
      <p:pic>
        <p:nvPicPr>
          <p:cNvPr id="1027"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726" r="75319"/>
          <a:stretch/>
        </p:blipFill>
        <p:spPr bwMode="auto">
          <a:xfrm>
            <a:off x="1676400" y="289512"/>
            <a:ext cx="5105400" cy="627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60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552" t="12874" r="17866" b="14181"/>
          <a:stretch/>
        </p:blipFill>
        <p:spPr bwMode="auto">
          <a:xfrm>
            <a:off x="86810" y="381000"/>
            <a:ext cx="4485190" cy="5905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67219" t="20775" r="17146" b="4300"/>
          <a:stretch/>
        </p:blipFill>
        <p:spPr bwMode="auto">
          <a:xfrm>
            <a:off x="4677615" y="381000"/>
            <a:ext cx="4437810" cy="5981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2396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5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66" y="825929"/>
            <a:ext cx="6230832" cy="4454071"/>
          </a:xfrm>
          <a:prstGeom prst="rect">
            <a:avLst/>
          </a:prstGeom>
          <a:ln>
            <a:solidFill>
              <a:schemeClr val="tx1">
                <a:lumMod val="50000"/>
                <a:lumOff val="50000"/>
              </a:schemeClr>
            </a:solidFill>
          </a:ln>
        </p:spPr>
      </p:pic>
      <p:sp>
        <p:nvSpPr>
          <p:cNvPr id="9" name="Snip Same Side Corner Rectangle 8"/>
          <p:cNvSpPr/>
          <p:nvPr/>
        </p:nvSpPr>
        <p:spPr>
          <a:xfrm>
            <a:off x="2442466" y="2443367"/>
            <a:ext cx="2286000" cy="1339334"/>
          </a:xfrm>
          <a:prstGeom prst="snip2SameRect">
            <a:avLst/>
          </a:prstGeom>
          <a:noFill/>
          <a:ln w="41275">
            <a:solidFill>
              <a:schemeClr val="accent2"/>
            </a:solid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48775" y="2770737"/>
            <a:ext cx="936475" cy="584775"/>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Parcel 2</a:t>
            </a:r>
          </a:p>
          <a:p>
            <a:r>
              <a:rPr lang="en-US" sz="1400" b="1" i="1" dirty="0" smtClean="0">
                <a:solidFill>
                  <a:schemeClr val="bg2">
                    <a:lumMod val="90000"/>
                  </a:schemeClr>
                </a:solidFill>
                <a:effectLst>
                  <a:outerShdw blurRad="38100" dist="38100" dir="2700000" algn="tl">
                    <a:srgbClr val="000000">
                      <a:alpha val="43137"/>
                    </a:srgbClr>
                  </a:outerShdw>
                </a:effectLst>
              </a:rPr>
              <a:t>63.3 acres</a:t>
            </a:r>
            <a:endParaRPr lang="en-US" sz="1400" b="1" i="1" dirty="0">
              <a:solidFill>
                <a:schemeClr val="bg2">
                  <a:lumMod val="90000"/>
                </a:schemeClr>
              </a:solidFill>
              <a:effectLst>
                <a:outerShdw blurRad="38100" dist="38100" dir="2700000" algn="tl">
                  <a:srgbClr val="000000">
                    <a:alpha val="43137"/>
                  </a:srgbClr>
                </a:outerShdw>
              </a:effectLst>
            </a:endParaRPr>
          </a:p>
        </p:txBody>
      </p:sp>
      <p:sp>
        <p:nvSpPr>
          <p:cNvPr id="11" name="Rectangle 10"/>
          <p:cNvSpPr/>
          <p:nvPr/>
        </p:nvSpPr>
        <p:spPr>
          <a:xfrm>
            <a:off x="1147066" y="1649101"/>
            <a:ext cx="1295400" cy="9906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23266" y="1889369"/>
            <a:ext cx="1143000" cy="584775"/>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Parcel 1</a:t>
            </a:r>
          </a:p>
          <a:p>
            <a:r>
              <a:rPr lang="en-US" sz="1400" b="1" i="1" dirty="0" smtClean="0">
                <a:solidFill>
                  <a:schemeClr val="bg2">
                    <a:lumMod val="90000"/>
                  </a:schemeClr>
                </a:solidFill>
                <a:effectLst>
                  <a:outerShdw blurRad="38100" dist="38100" dir="2700000" algn="tl">
                    <a:srgbClr val="000000">
                      <a:alpha val="43137"/>
                    </a:srgbClr>
                  </a:outerShdw>
                </a:effectLst>
              </a:rPr>
              <a:t>28.1 acres</a:t>
            </a:r>
            <a:endParaRPr lang="en-US" sz="1400" b="1" i="1" dirty="0">
              <a:solidFill>
                <a:schemeClr val="bg2">
                  <a:lumMod val="90000"/>
                </a:schemeClr>
              </a:solidFill>
              <a:effectLst>
                <a:outerShdw blurRad="38100" dist="38100" dir="2700000" algn="tl">
                  <a:srgbClr val="000000">
                    <a:alpha val="43137"/>
                  </a:srgbClr>
                </a:outerShdw>
              </a:effectLst>
            </a:endParaRPr>
          </a:p>
        </p:txBody>
      </p:sp>
      <p:cxnSp>
        <p:nvCxnSpPr>
          <p:cNvPr id="13" name="Straight Arrow Connector 12"/>
          <p:cNvCxnSpPr/>
          <p:nvPr/>
        </p:nvCxnSpPr>
        <p:spPr>
          <a:xfrm flipV="1">
            <a:off x="5871466" y="4087501"/>
            <a:ext cx="0" cy="762000"/>
          </a:xfrm>
          <a:prstGeom prst="straightConnector1">
            <a:avLst/>
          </a:prstGeom>
          <a:ln w="50800" cmpd="sng">
            <a:solidFill>
              <a:schemeClr val="tx1"/>
            </a:solidFill>
            <a:prstDash val="solid"/>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61626" y="4756780"/>
            <a:ext cx="421910"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N</a:t>
            </a:r>
            <a:endParaRPr lang="en-US" sz="2800" b="1" dirty="0">
              <a:effectLst>
                <a:outerShdw blurRad="38100" dist="38100" dir="2700000" algn="tl">
                  <a:srgbClr val="000000">
                    <a:alpha val="43137"/>
                  </a:srgbClr>
                </a:outerShdw>
              </a:effectLst>
            </a:endParaRPr>
          </a:p>
        </p:txBody>
      </p:sp>
      <p:sp>
        <p:nvSpPr>
          <p:cNvPr id="15" name="TextBox 14"/>
          <p:cNvSpPr txBox="1"/>
          <p:nvPr/>
        </p:nvSpPr>
        <p:spPr>
          <a:xfrm>
            <a:off x="613666" y="4756780"/>
            <a:ext cx="1672334" cy="400110"/>
          </a:xfrm>
          <a:prstGeom prst="rect">
            <a:avLst/>
          </a:prstGeom>
          <a:noFill/>
          <a:ln w="63500" cmpd="thickThin">
            <a:solidFill>
              <a:schemeClr val="tx1">
                <a:lumMod val="95000"/>
                <a:lumOff val="5000"/>
              </a:schemeClr>
            </a:solidFill>
          </a:ln>
        </p:spPr>
        <p:txBody>
          <a:bodyPr wrap="square" rtlCol="0">
            <a:spAutoFit/>
          </a:bodyPr>
          <a:lstStyle/>
          <a:p>
            <a:pPr algn="ctr"/>
            <a:r>
              <a:rPr lang="en-US" sz="2000" b="1" i="1" dirty="0" smtClean="0">
                <a:solidFill>
                  <a:schemeClr val="bg2"/>
                </a:solidFill>
                <a:effectLst>
                  <a:outerShdw blurRad="38100" dist="38100" dir="2700000" algn="tl">
                    <a:srgbClr val="000000">
                      <a:alpha val="43137"/>
                    </a:srgbClr>
                  </a:outerShdw>
                </a:effectLst>
              </a:rPr>
              <a:t>WR# 25-6734</a:t>
            </a:r>
            <a:endParaRPr lang="en-US" sz="2000" b="1" i="1" dirty="0">
              <a:solidFill>
                <a:schemeClr val="bg2"/>
              </a:solidFill>
              <a:effectLst>
                <a:outerShdw blurRad="38100" dist="38100" dir="2700000" algn="tl">
                  <a:srgbClr val="000000">
                    <a:alpha val="43137"/>
                  </a:srgbClr>
                </a:outerShdw>
              </a:effectLst>
            </a:endParaRPr>
          </a:p>
        </p:txBody>
      </p:sp>
      <p:sp>
        <p:nvSpPr>
          <p:cNvPr id="16" name="TextBox 15"/>
          <p:cNvSpPr txBox="1"/>
          <p:nvPr/>
        </p:nvSpPr>
        <p:spPr>
          <a:xfrm>
            <a:off x="5189430" y="2527843"/>
            <a:ext cx="683151" cy="523220"/>
          </a:xfrm>
          <a:prstGeom prst="rect">
            <a:avLst/>
          </a:prstGeom>
          <a:noFill/>
        </p:spPr>
        <p:txBody>
          <a:bodyPr wrap="square" rtlCol="0">
            <a:spAutoFit/>
          </a:bodyPr>
          <a:lstStyle/>
          <a:p>
            <a:pPr algn="ctr"/>
            <a:r>
              <a:rPr lang="en-US" sz="1400" i="1" dirty="0" smtClean="0">
                <a:solidFill>
                  <a:schemeClr val="bg1"/>
                </a:solidFill>
                <a:effectLst>
                  <a:outerShdw blurRad="38100" dist="38100" dir="2700000" algn="tl">
                    <a:srgbClr val="000000">
                      <a:alpha val="43137"/>
                    </a:srgbClr>
                  </a:outerShdw>
                </a:effectLst>
              </a:rPr>
              <a:t>SE</a:t>
            </a:r>
          </a:p>
          <a:p>
            <a:pPr algn="ctr"/>
            <a:r>
              <a:rPr lang="en-US" sz="1400" i="1" dirty="0" smtClean="0">
                <a:solidFill>
                  <a:schemeClr val="bg1"/>
                </a:solidFill>
                <a:effectLst>
                  <a:outerShdw blurRad="38100" dist="38100" dir="2700000" algn="tl">
                    <a:srgbClr val="000000">
                      <a:alpha val="43137"/>
                    </a:srgbClr>
                  </a:outerShdw>
                </a:effectLst>
              </a:rPr>
              <a:t>Corner</a:t>
            </a:r>
            <a:endParaRPr lang="en-US" sz="1400" i="1" dirty="0">
              <a:solidFill>
                <a:schemeClr val="bg1"/>
              </a:solidFill>
              <a:effectLst>
                <a:outerShdw blurRad="38100" dist="38100" dir="2700000" algn="tl">
                  <a:srgbClr val="000000">
                    <a:alpha val="43137"/>
                  </a:srgbClr>
                </a:outerShdw>
              </a:effectLst>
            </a:endParaRPr>
          </a:p>
        </p:txBody>
      </p:sp>
      <p:pic>
        <p:nvPicPr>
          <p:cNvPr id="17" name="Picture 1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500" y="5450136"/>
            <a:ext cx="1440305" cy="297206"/>
          </a:xfrm>
          <a:prstGeom prst="rect">
            <a:avLst/>
          </a:prstGeom>
        </p:spPr>
      </p:pic>
      <p:sp>
        <p:nvSpPr>
          <p:cNvPr id="18" name="TextBox 17"/>
          <p:cNvSpPr txBox="1"/>
          <p:nvPr/>
        </p:nvSpPr>
        <p:spPr>
          <a:xfrm>
            <a:off x="385066" y="425819"/>
            <a:ext cx="6263589" cy="400110"/>
          </a:xfrm>
          <a:prstGeom prst="rect">
            <a:avLst/>
          </a:prstGeom>
          <a:noFill/>
        </p:spPr>
        <p:txBody>
          <a:bodyPr wrap="square" rtlCol="0">
            <a:spAutoFit/>
          </a:bodyPr>
          <a:lstStyle/>
          <a:p>
            <a:pPr algn="ctr"/>
            <a:r>
              <a:rPr lang="en-US" sz="2000" dirty="0" smtClean="0"/>
              <a:t>Section 35, T14N, R1E and Section 2, T13N, R1E</a:t>
            </a:r>
            <a:endParaRPr lang="en-US" sz="2000" dirty="0"/>
          </a:p>
        </p:txBody>
      </p:sp>
      <p:sp>
        <p:nvSpPr>
          <p:cNvPr id="19" name="TextBox 18"/>
          <p:cNvSpPr txBox="1"/>
          <p:nvPr/>
        </p:nvSpPr>
        <p:spPr>
          <a:xfrm>
            <a:off x="6687217" y="1366387"/>
            <a:ext cx="1707519"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Section Corner</a:t>
            </a:r>
            <a:endParaRPr lang="en-US" sz="1600" dirty="0"/>
          </a:p>
        </p:txBody>
      </p:sp>
      <p:sp>
        <p:nvSpPr>
          <p:cNvPr id="20" name="TextBox 19"/>
          <p:cNvSpPr txBox="1"/>
          <p:nvPr/>
        </p:nvSpPr>
        <p:spPr>
          <a:xfrm>
            <a:off x="6687217" y="1707644"/>
            <a:ext cx="2232249"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Water Right #</a:t>
            </a:r>
            <a:endParaRPr lang="en-US" sz="1600" dirty="0"/>
          </a:p>
        </p:txBody>
      </p:sp>
      <p:sp>
        <p:nvSpPr>
          <p:cNvPr id="21" name="TextBox 20"/>
          <p:cNvSpPr txBox="1"/>
          <p:nvPr/>
        </p:nvSpPr>
        <p:spPr>
          <a:xfrm>
            <a:off x="6705146" y="2035401"/>
            <a:ext cx="1525418"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North Arrow</a:t>
            </a:r>
            <a:endParaRPr lang="en-US" dirty="0"/>
          </a:p>
        </p:txBody>
      </p:sp>
      <p:sp>
        <p:nvSpPr>
          <p:cNvPr id="22" name="TextBox 21"/>
          <p:cNvSpPr txBox="1"/>
          <p:nvPr/>
        </p:nvSpPr>
        <p:spPr>
          <a:xfrm>
            <a:off x="6705146" y="2373955"/>
            <a:ext cx="89947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Scale</a:t>
            </a:r>
            <a:endParaRPr lang="en-US" sz="1600" dirty="0"/>
          </a:p>
        </p:txBody>
      </p:sp>
      <p:sp>
        <p:nvSpPr>
          <p:cNvPr id="23" name="TextBox 22"/>
          <p:cNvSpPr txBox="1"/>
          <p:nvPr/>
        </p:nvSpPr>
        <p:spPr>
          <a:xfrm>
            <a:off x="6718593" y="2712509"/>
            <a:ext cx="97712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Parcel</a:t>
            </a:r>
            <a:endParaRPr lang="en-US" sz="1600" dirty="0"/>
          </a:p>
        </p:txBody>
      </p:sp>
      <p:sp>
        <p:nvSpPr>
          <p:cNvPr id="24" name="TextBox 23"/>
          <p:cNvSpPr txBox="1"/>
          <p:nvPr/>
        </p:nvSpPr>
        <p:spPr>
          <a:xfrm>
            <a:off x="6718593" y="3109205"/>
            <a:ext cx="1145250"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Acreage</a:t>
            </a:r>
            <a:endParaRPr lang="en-US" sz="1600" dirty="0"/>
          </a:p>
        </p:txBody>
      </p:sp>
      <p:sp>
        <p:nvSpPr>
          <p:cNvPr id="25" name="Rectangle 24"/>
          <p:cNvSpPr/>
          <p:nvPr/>
        </p:nvSpPr>
        <p:spPr>
          <a:xfrm>
            <a:off x="613666" y="5453513"/>
            <a:ext cx="762000" cy="675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437084" y="5367906"/>
            <a:ext cx="3291382" cy="276999"/>
          </a:xfrm>
          <a:prstGeom prst="rect">
            <a:avLst/>
          </a:prstGeom>
          <a:noFill/>
        </p:spPr>
        <p:txBody>
          <a:bodyPr wrap="square" rtlCol="0">
            <a:spAutoFit/>
          </a:bodyPr>
          <a:lstStyle/>
          <a:p>
            <a:r>
              <a:rPr lang="en-US" sz="1100" dirty="0" smtClean="0"/>
              <a:t>Parcels 1 (28.1 acres) &amp; 2 (63.3 acres) (Deed # 7240</a:t>
            </a:r>
            <a:r>
              <a:rPr lang="en-US" sz="1200" dirty="0" smtClean="0"/>
              <a:t>)</a:t>
            </a:r>
            <a:endParaRPr lang="en-US" sz="1200" dirty="0"/>
          </a:p>
        </p:txBody>
      </p:sp>
      <p:sp>
        <p:nvSpPr>
          <p:cNvPr id="27" name="Rectangle 26"/>
          <p:cNvSpPr/>
          <p:nvPr/>
        </p:nvSpPr>
        <p:spPr>
          <a:xfrm>
            <a:off x="627113" y="5706815"/>
            <a:ext cx="762000" cy="92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512439" y="5603035"/>
            <a:ext cx="1915909" cy="261610"/>
          </a:xfrm>
          <a:prstGeom prst="rect">
            <a:avLst/>
          </a:prstGeom>
          <a:noFill/>
        </p:spPr>
        <p:txBody>
          <a:bodyPr wrap="none" rtlCol="0">
            <a:spAutoFit/>
          </a:bodyPr>
          <a:lstStyle/>
          <a:p>
            <a:r>
              <a:rPr lang="en-US" sz="1100" dirty="0" smtClean="0"/>
              <a:t>POU for water right # 25-6734</a:t>
            </a:r>
            <a:endParaRPr lang="en-US" sz="1600" dirty="0"/>
          </a:p>
        </p:txBody>
      </p:sp>
      <p:sp>
        <p:nvSpPr>
          <p:cNvPr id="29" name="TextBox 28"/>
          <p:cNvSpPr txBox="1"/>
          <p:nvPr/>
        </p:nvSpPr>
        <p:spPr>
          <a:xfrm>
            <a:off x="6718593" y="3420537"/>
            <a:ext cx="115435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Legends</a:t>
            </a:r>
            <a:endParaRPr lang="en-US" sz="1600" dirty="0"/>
          </a:p>
        </p:txBody>
      </p:sp>
      <p:sp>
        <p:nvSpPr>
          <p:cNvPr id="3" name="TextBox 2"/>
          <p:cNvSpPr txBox="1"/>
          <p:nvPr/>
        </p:nvSpPr>
        <p:spPr>
          <a:xfrm>
            <a:off x="762000" y="6019800"/>
            <a:ext cx="7632736" cy="369332"/>
          </a:xfrm>
          <a:prstGeom prst="rect">
            <a:avLst/>
          </a:prstGeom>
          <a:noFill/>
        </p:spPr>
        <p:txBody>
          <a:bodyPr wrap="square" rtlCol="0">
            <a:spAutoFit/>
          </a:bodyPr>
          <a:lstStyle/>
          <a:p>
            <a:r>
              <a:rPr lang="en-US" dirty="0" smtClean="0"/>
              <a:t>*Map MUST clearly show property described in deed</a:t>
            </a:r>
            <a:endParaRPr lang="en-US" dirty="0"/>
          </a:p>
        </p:txBody>
      </p:sp>
      <p:sp>
        <p:nvSpPr>
          <p:cNvPr id="4" name="Oval 3"/>
          <p:cNvSpPr/>
          <p:nvPr/>
        </p:nvSpPr>
        <p:spPr>
          <a:xfrm>
            <a:off x="5932747" y="2235456"/>
            <a:ext cx="207911" cy="2079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16" idx="0"/>
            <a:endCxn id="4" idx="2"/>
          </p:cNvCxnSpPr>
          <p:nvPr/>
        </p:nvCxnSpPr>
        <p:spPr>
          <a:xfrm flipV="1">
            <a:off x="5531006" y="2339412"/>
            <a:ext cx="401741" cy="188431"/>
          </a:xfrm>
          <a:prstGeom prst="straightConnector1">
            <a:avLst/>
          </a:prstGeom>
          <a:ln w="25400" cmpd="dbl">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3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fill="hold"/>
                                        <p:tgtEl>
                                          <p:spTgt spid="12"/>
                                        </p:tgtEl>
                                        <p:attrNameLst>
                                          <p:attrName>ppt_x</p:attrName>
                                        </p:attrNameLst>
                                      </p:cBhvr>
                                      <p:tavLst>
                                        <p:tav tm="0">
                                          <p:val>
                                            <p:strVal val="#ppt_x"/>
                                          </p:val>
                                        </p:tav>
                                        <p:tav tm="100000">
                                          <p:val>
                                            <p:strVal val="#ppt_x"/>
                                          </p:val>
                                        </p:tav>
                                      </p:tavLst>
                                    </p:anim>
                                    <p:anim calcmode="lin" valueType="num">
                                      <p:cBhvr additive="base">
                                        <p:cTn id="8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4" grpId="0"/>
      <p:bldP spid="15" grpId="0" animBg="1"/>
      <p:bldP spid="16" grpId="0"/>
      <p:bldP spid="18" grpId="0"/>
      <p:bldP spid="19" grpId="0"/>
      <p:bldP spid="20" grpId="0"/>
      <p:bldP spid="21" grpId="0"/>
      <p:bldP spid="22" grpId="0"/>
      <p:bldP spid="23" grpId="0"/>
      <p:bldP spid="24" grpId="0"/>
      <p:bldP spid="25" grpId="0" animBg="1"/>
      <p:bldP spid="26" grpId="0"/>
      <p:bldP spid="27" grpId="0" animBg="1"/>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Grp="1" noChangeAspect="1"/>
          </p:cNvPicPr>
          <p:nvPr>
            <p:ph sz="half" idx="1"/>
          </p:nvPr>
        </p:nvPicPr>
        <p:blipFill>
          <a:blip r:embed="rId4"/>
          <a:stretch>
            <a:fillRect/>
          </a:stretch>
        </p:blipFill>
        <p:spPr>
          <a:xfrm>
            <a:off x="457200" y="1843881"/>
            <a:ext cx="4038600" cy="4038600"/>
          </a:xfrm>
          <a:prstGeom prst="rect">
            <a:avLst/>
          </a:prstGeom>
        </p:spPr>
      </p:pic>
      <p:sp>
        <p:nvSpPr>
          <p:cNvPr id="2" name="Content Placeholder 1"/>
          <p:cNvSpPr>
            <a:spLocks noGrp="1"/>
          </p:cNvSpPr>
          <p:nvPr>
            <p:ph sz="half" idx="2"/>
          </p:nvPr>
        </p:nvSpPr>
        <p:spPr>
          <a:xfrm>
            <a:off x="4495800" y="1600200"/>
            <a:ext cx="4343400" cy="4525963"/>
          </a:xfrm>
        </p:spPr>
        <p:txBody>
          <a:bodyPr/>
          <a:lstStyle/>
          <a:p>
            <a:pPr marL="457200" indent="-457200">
              <a:buFont typeface="Arial" panose="020B0604020202020204" pitchFamily="34" charset="0"/>
              <a:buChar char="•"/>
            </a:pPr>
            <a:r>
              <a:rPr lang="en-US" altLang="en-US" sz="2400" dirty="0" smtClean="0">
                <a:solidFill>
                  <a:schemeClr val="tx2"/>
                </a:solidFill>
              </a:rPr>
              <a:t>Proof of Beneficial </a:t>
            </a:r>
            <a:r>
              <a:rPr lang="en-US" altLang="en-US" sz="2400" dirty="0">
                <a:solidFill>
                  <a:schemeClr val="tx2"/>
                </a:solidFill>
              </a:rPr>
              <a:t>U</a:t>
            </a:r>
            <a:r>
              <a:rPr lang="en-US" altLang="en-US" sz="2400" dirty="0" smtClean="0">
                <a:solidFill>
                  <a:schemeClr val="tx2"/>
                </a:solidFill>
              </a:rPr>
              <a:t>se</a:t>
            </a:r>
          </a:p>
          <a:p>
            <a:pPr marL="457200" indent="-457200">
              <a:lnSpc>
                <a:spcPct val="200000"/>
              </a:lnSpc>
              <a:buFont typeface="Arial" panose="020B0604020202020204" pitchFamily="34" charset="0"/>
              <a:buChar char="•"/>
            </a:pPr>
            <a:r>
              <a:rPr lang="en-US" altLang="en-US" sz="2400" dirty="0" smtClean="0">
                <a:solidFill>
                  <a:schemeClr val="tx2"/>
                </a:solidFill>
              </a:rPr>
              <a:t>Affidavit of Beneficial Use </a:t>
            </a:r>
          </a:p>
          <a:p>
            <a:pPr marL="457200" indent="-457200">
              <a:lnSpc>
                <a:spcPct val="200000"/>
              </a:lnSpc>
              <a:buFont typeface="Arial" panose="020B0604020202020204" pitchFamily="34" charset="0"/>
              <a:buChar char="•"/>
            </a:pPr>
            <a:r>
              <a:rPr lang="en-US" altLang="en-US" sz="2400" dirty="0" smtClean="0">
                <a:solidFill>
                  <a:schemeClr val="tx2"/>
                </a:solidFill>
              </a:rPr>
              <a:t>Title - Record of Conveyance</a:t>
            </a:r>
          </a:p>
          <a:p>
            <a:pPr marL="457200" indent="-457200">
              <a:lnSpc>
                <a:spcPct val="200000"/>
              </a:lnSpc>
              <a:buFont typeface="Arial" panose="020B0604020202020204" pitchFamily="34" charset="0"/>
              <a:buChar char="•"/>
            </a:pPr>
            <a:r>
              <a:rPr lang="en-US" altLang="en-US" sz="2400" dirty="0" smtClean="0">
                <a:solidFill>
                  <a:schemeClr val="tx2"/>
                </a:solidFill>
              </a:rPr>
              <a:t>Title - Deed Addendums</a:t>
            </a:r>
            <a:endParaRPr lang="en-US" altLang="en-US" sz="2400" dirty="0">
              <a:solidFill>
                <a:schemeClr val="tx2"/>
              </a:solidFill>
            </a:endParaRPr>
          </a:p>
          <a:p>
            <a:endParaRPr lang="en-US" dirty="0"/>
          </a:p>
        </p:txBody>
      </p:sp>
    </p:spTree>
    <p:extLst>
      <p:ext uri="{BB962C8B-B14F-4D97-AF65-F5344CB8AC3E}">
        <p14:creationId xmlns:p14="http://schemas.microsoft.com/office/powerpoint/2010/main" val="4011409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5"/>
          <p:cNvSpPr txBox="1">
            <a:spLocks/>
          </p:cNvSpPr>
          <p:nvPr/>
        </p:nvSpPr>
        <p:spPr>
          <a:xfrm>
            <a:off x="161731" y="2083837"/>
            <a:ext cx="3495870" cy="9413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smtClean="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Addendums</a:t>
            </a:r>
            <a:endParaRPr lang="en-US" sz="3600" b="1" cap="all" dirty="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 Placeholder 2"/>
          <p:cNvSpPr txBox="1">
            <a:spLocks/>
          </p:cNvSpPr>
          <p:nvPr/>
        </p:nvSpPr>
        <p:spPr>
          <a:xfrm>
            <a:off x="381000" y="1828800"/>
            <a:ext cx="8077200" cy="11461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smtClean="0">
                <a:solidFill>
                  <a:schemeClr val="bg1">
                    <a:lumMod val="95000"/>
                  </a:schemeClr>
                </a:solidFill>
                <a:effectLst>
                  <a:outerShdw blurRad="38100" dist="38100" dir="2700000" algn="tl">
                    <a:srgbClr val="000000">
                      <a:alpha val="43137"/>
                    </a:srgbClr>
                  </a:outerShdw>
                </a:effectLst>
              </a:rPr>
              <a:t>Land and water deed</a:t>
            </a:r>
            <a:endParaRPr lang="en-US" i="1"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88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2"/>
          <p:cNvSpPr>
            <a:spLocks noGrp="1"/>
          </p:cNvSpPr>
          <p:nvPr>
            <p:ph type="title"/>
          </p:nvPr>
        </p:nvSpPr>
        <p:spPr/>
        <p:txBody>
          <a:bodyPr/>
          <a:lstStyle/>
          <a:p>
            <a:r>
              <a:rPr lang="en-US" altLang="en-US" b="1" cap="all" dirty="0" smtClean="0">
                <a:solidFill>
                  <a:schemeClr val="tx2"/>
                </a:solidFill>
              </a:rPr>
              <a:t>Addendums</a:t>
            </a:r>
          </a:p>
        </p:txBody>
      </p:sp>
      <p:sp>
        <p:nvSpPr>
          <p:cNvPr id="2" name="Content Placeholder 1"/>
          <p:cNvSpPr>
            <a:spLocks noGrp="1"/>
          </p:cNvSpPr>
          <p:nvPr>
            <p:ph idx="1"/>
          </p:nvPr>
        </p:nvSpPr>
        <p:spPr>
          <a:solidFill>
            <a:schemeClr val="bg1"/>
          </a:solidFill>
        </p:spPr>
        <p:txBody>
          <a:bodyPr>
            <a:normAutofit/>
          </a:bodyPr>
          <a:lstStyle/>
          <a:p>
            <a:pPr marL="0" indent="0">
              <a:buNone/>
            </a:pPr>
            <a:r>
              <a:rPr lang="en-US" altLang="en-US" sz="2400" b="1" i="1" dirty="0">
                <a:solidFill>
                  <a:schemeClr val="tx2"/>
                </a:solidFill>
                <a:effectLst>
                  <a:outerShdw blurRad="38100" dist="38100" dir="2700000" algn="tl">
                    <a:srgbClr val="000000">
                      <a:alpha val="43137"/>
                    </a:srgbClr>
                  </a:outerShdw>
                </a:effectLst>
              </a:rPr>
              <a:t>Utah Code Ann. </a:t>
            </a:r>
            <a:r>
              <a:rPr lang="en-US" sz="2400" b="1" i="1" dirty="0">
                <a:solidFill>
                  <a:schemeClr val="tx2"/>
                </a:solidFill>
                <a:effectLst>
                  <a:outerShdw blurRad="38100" dist="38100" dir="2700000" algn="tl">
                    <a:srgbClr val="000000">
                      <a:alpha val="43137"/>
                    </a:srgbClr>
                  </a:outerShdw>
                </a:effectLst>
              </a:rPr>
              <a:t>§73-3-8</a:t>
            </a:r>
            <a:endParaRPr lang="en-US" sz="2000" dirty="0" smtClean="0">
              <a:solidFill>
                <a:schemeClr val="tx2"/>
              </a:solidFill>
            </a:endParaRPr>
          </a:p>
          <a:p>
            <a:pPr marL="0" indent="0">
              <a:buNone/>
            </a:pPr>
            <a:r>
              <a:rPr lang="en-US" sz="2000" dirty="0" smtClean="0">
                <a:solidFill>
                  <a:schemeClr val="tx2"/>
                </a:solidFill>
              </a:rPr>
              <a:t> (ii) The state engineer shall consider a water rights addendum that is recorded and forwarded to the state engineer by a county recorder, in accordance with Section 57-3-109, as a submitted report of water right conveyance under Subsection (3). </a:t>
            </a:r>
          </a:p>
          <a:p>
            <a:pPr marL="0" indent="0">
              <a:buNone/>
            </a:pPr>
            <a:endParaRPr lang="en-US" sz="2000" dirty="0" smtClean="0">
              <a:solidFill>
                <a:schemeClr val="tx2"/>
              </a:solidFill>
            </a:endParaRPr>
          </a:p>
          <a:p>
            <a:r>
              <a:rPr lang="en-US" sz="2000" dirty="0">
                <a:solidFill>
                  <a:schemeClr val="tx2"/>
                </a:solidFill>
              </a:rPr>
              <a:t>Creates dialogue about what water rights are conveyed</a:t>
            </a:r>
          </a:p>
          <a:p>
            <a:r>
              <a:rPr lang="en-US" sz="2000" b="1" dirty="0" smtClean="0">
                <a:solidFill>
                  <a:schemeClr val="tx2"/>
                </a:solidFill>
              </a:rPr>
              <a:t>County recorder submits to SE</a:t>
            </a:r>
          </a:p>
          <a:p>
            <a:r>
              <a:rPr lang="en-US" sz="2000" dirty="0" smtClean="0">
                <a:solidFill>
                  <a:schemeClr val="tx2"/>
                </a:solidFill>
              </a:rPr>
              <a:t>Attachment to deed</a:t>
            </a:r>
          </a:p>
          <a:p>
            <a:r>
              <a:rPr lang="en-US" sz="2000" dirty="0" smtClean="0">
                <a:solidFill>
                  <a:schemeClr val="tx2"/>
                </a:solidFill>
              </a:rPr>
              <a:t>All grantors/grantees sign</a:t>
            </a:r>
          </a:p>
          <a:p>
            <a:r>
              <a:rPr lang="en-US" sz="2000" dirty="0" smtClean="0">
                <a:solidFill>
                  <a:schemeClr val="tx2"/>
                </a:solidFill>
              </a:rPr>
              <a:t>Win-win situation</a:t>
            </a:r>
          </a:p>
          <a:p>
            <a:r>
              <a:rPr lang="en-US" sz="2000" dirty="0" smtClean="0">
                <a:solidFill>
                  <a:schemeClr val="tx2"/>
                </a:solidFill>
              </a:rPr>
              <a:t>The grantee must keep current mailing address with </a:t>
            </a:r>
            <a:r>
              <a:rPr lang="en-US" sz="2000" dirty="0" err="1" smtClean="0">
                <a:solidFill>
                  <a:schemeClr val="tx2"/>
                </a:solidFill>
              </a:rPr>
              <a:t>DWRi</a:t>
            </a:r>
            <a:endParaRPr lang="en-US" sz="2000" dirty="0" smtClean="0">
              <a:solidFill>
                <a:schemeClr val="tx2"/>
              </a:solidFill>
            </a:endParaRPr>
          </a:p>
        </p:txBody>
      </p:sp>
    </p:spTree>
    <p:extLst>
      <p:ext uri="{BB962C8B-B14F-4D97-AF65-F5344CB8AC3E}">
        <p14:creationId xmlns:p14="http://schemas.microsoft.com/office/powerpoint/2010/main" val="217053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228600" y="469106"/>
            <a:ext cx="4138742" cy="5919788"/>
          </a:xfrm>
          <a:prstGeom prst="rect">
            <a:avLst/>
          </a:prstGeom>
        </p:spPr>
      </p:pic>
      <p:pic>
        <p:nvPicPr>
          <p:cNvPr id="6" name="Picture 5"/>
          <p:cNvPicPr>
            <a:picLocks noChangeAspect="1"/>
          </p:cNvPicPr>
          <p:nvPr/>
        </p:nvPicPr>
        <p:blipFill>
          <a:blip r:embed="rId5"/>
          <a:stretch>
            <a:fillRect/>
          </a:stretch>
        </p:blipFill>
        <p:spPr>
          <a:xfrm>
            <a:off x="4367342" y="469106"/>
            <a:ext cx="4300538" cy="6022270"/>
          </a:xfrm>
          <a:prstGeom prst="rect">
            <a:avLst/>
          </a:prstGeom>
        </p:spPr>
      </p:pic>
    </p:spTree>
    <p:extLst>
      <p:ext uri="{BB962C8B-B14F-4D97-AF65-F5344CB8AC3E}">
        <p14:creationId xmlns:p14="http://schemas.microsoft.com/office/powerpoint/2010/main" val="2247894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2" name="Title 1"/>
          <p:cNvSpPr>
            <a:spLocks noGrp="1"/>
          </p:cNvSpPr>
          <p:nvPr>
            <p:ph type="title"/>
          </p:nvPr>
        </p:nvSpPr>
        <p:spPr/>
        <p:txBody>
          <a:bodyPr>
            <a:normAutofit/>
          </a:bodyPr>
          <a:lstStyle/>
          <a:p>
            <a:r>
              <a:rPr lang="en-US" altLang="en-US" b="1" cap="all" dirty="0" smtClean="0">
                <a:solidFill>
                  <a:schemeClr val="tx2"/>
                </a:solidFill>
              </a:rPr>
              <a:t>Title Takeaways </a:t>
            </a:r>
          </a:p>
        </p:txBody>
      </p:sp>
      <p:sp>
        <p:nvSpPr>
          <p:cNvPr id="20483" name="Content Placeholder 2"/>
          <p:cNvSpPr>
            <a:spLocks noGrp="1"/>
          </p:cNvSpPr>
          <p:nvPr>
            <p:ph idx="1"/>
          </p:nvPr>
        </p:nvSpPr>
        <p:spPr>
          <a:xfrm>
            <a:off x="213941" y="1851391"/>
            <a:ext cx="4267200" cy="4525963"/>
          </a:xfrm>
        </p:spPr>
        <p:txBody>
          <a:bodyPr>
            <a:normAutofit fontScale="62500" lnSpcReduction="20000"/>
          </a:bodyPr>
          <a:lstStyle/>
          <a:p>
            <a:pPr marL="0" indent="0">
              <a:buNone/>
            </a:pPr>
            <a:r>
              <a:rPr lang="en-US" altLang="en-US" sz="2600" dirty="0" smtClean="0">
                <a:solidFill>
                  <a:schemeClr val="tx2"/>
                </a:solidFill>
                <a:latin typeface="Times New Roman" panose="02020603050405020304" pitchFamily="18" charset="0"/>
                <a:cs typeface="Times New Roman" panose="02020603050405020304" pitchFamily="18" charset="0"/>
              </a:rPr>
              <a:t>Report of Conveyance (ROC)</a:t>
            </a:r>
          </a:p>
          <a:p>
            <a:pPr lvl="1"/>
            <a:r>
              <a:rPr lang="en-US" altLang="en-US" sz="2600" dirty="0" smtClean="0">
                <a:solidFill>
                  <a:schemeClr val="tx2"/>
                </a:solidFill>
                <a:latin typeface="Times New Roman" panose="02020603050405020304" pitchFamily="18" charset="0"/>
                <a:cs typeface="Times New Roman" panose="02020603050405020304" pitchFamily="18" charset="0"/>
              </a:rPr>
              <a:t>Report of Conveyance normally requires professional (Attorney, Engineer, Surveyor, or Title Insurance Agent)</a:t>
            </a:r>
          </a:p>
          <a:p>
            <a:pPr lvl="1"/>
            <a:endParaRPr lang="en-US" altLang="en-US" sz="2600" dirty="0" smtClean="0">
              <a:solidFill>
                <a:schemeClr val="tx2"/>
              </a:solidFill>
              <a:latin typeface="Times New Roman" panose="02020603050405020304" pitchFamily="18" charset="0"/>
              <a:cs typeface="Times New Roman" panose="02020603050405020304" pitchFamily="18" charset="0"/>
            </a:endParaRPr>
          </a:p>
          <a:p>
            <a:pPr lvl="1"/>
            <a:r>
              <a:rPr lang="en-US" altLang="en-US" sz="2600" dirty="0" smtClean="0">
                <a:solidFill>
                  <a:schemeClr val="tx2"/>
                </a:solidFill>
                <a:latin typeface="Times New Roman" panose="02020603050405020304" pitchFamily="18" charset="0"/>
                <a:cs typeface="Times New Roman" panose="02020603050405020304" pitchFamily="18" charset="0"/>
              </a:rPr>
              <a:t>Transfers by appurtenance require a map</a:t>
            </a:r>
          </a:p>
          <a:p>
            <a:pPr lvl="1"/>
            <a:endParaRPr lang="en-US" altLang="en-US" sz="2600" dirty="0" smtClean="0">
              <a:solidFill>
                <a:schemeClr val="tx2"/>
              </a:solidFill>
              <a:latin typeface="Times New Roman" panose="02020603050405020304" pitchFamily="18" charset="0"/>
              <a:cs typeface="Times New Roman" panose="02020603050405020304" pitchFamily="18" charset="0"/>
            </a:endParaRPr>
          </a:p>
          <a:p>
            <a:pPr lvl="1"/>
            <a:r>
              <a:rPr lang="en-US" altLang="en-US" sz="2600" dirty="0" smtClean="0">
                <a:solidFill>
                  <a:schemeClr val="tx2"/>
                </a:solidFill>
                <a:latin typeface="Times New Roman" panose="02020603050405020304" pitchFamily="18" charset="0"/>
                <a:cs typeface="Times New Roman" panose="02020603050405020304" pitchFamily="18" charset="0"/>
              </a:rPr>
              <a:t>Simple transfers can be completed by the owner (deeds list WR number)</a:t>
            </a:r>
          </a:p>
          <a:p>
            <a:pPr lvl="1"/>
            <a:endParaRPr lang="en-US" altLang="en-US" sz="2600" dirty="0" smtClean="0">
              <a:solidFill>
                <a:schemeClr val="tx2"/>
              </a:solidFill>
              <a:latin typeface="Times New Roman" panose="02020603050405020304" pitchFamily="18" charset="0"/>
              <a:cs typeface="Times New Roman" panose="02020603050405020304" pitchFamily="18" charset="0"/>
            </a:endParaRPr>
          </a:p>
          <a:p>
            <a:pPr lvl="1"/>
            <a:r>
              <a:rPr lang="en-US" altLang="en-US" sz="2600" dirty="0" smtClean="0">
                <a:solidFill>
                  <a:schemeClr val="tx2"/>
                </a:solidFill>
                <a:latin typeface="Times New Roman" panose="02020603050405020304" pitchFamily="18" charset="0"/>
                <a:cs typeface="Times New Roman" panose="02020603050405020304" pitchFamily="18" charset="0"/>
              </a:rPr>
              <a:t>Competing ROCs are a title controversy</a:t>
            </a:r>
          </a:p>
          <a:p>
            <a:pPr lvl="2"/>
            <a:r>
              <a:rPr lang="en-US" altLang="en-US" sz="2600" dirty="0" smtClean="0">
                <a:solidFill>
                  <a:schemeClr val="tx2"/>
                </a:solidFill>
                <a:latin typeface="Times New Roman" panose="02020603050405020304" pitchFamily="18" charset="0"/>
                <a:cs typeface="Times New Roman" panose="02020603050405020304" pitchFamily="18" charset="0"/>
              </a:rPr>
              <a:t> State Engineer does not resolve</a:t>
            </a:r>
          </a:p>
          <a:p>
            <a:pPr lvl="2"/>
            <a:endParaRPr lang="en-US" altLang="en-US" sz="2600" dirty="0">
              <a:solidFill>
                <a:schemeClr val="tx2"/>
              </a:solidFill>
              <a:latin typeface="Times New Roman" panose="02020603050405020304" pitchFamily="18" charset="0"/>
              <a:cs typeface="Times New Roman" panose="02020603050405020304" pitchFamily="18" charset="0"/>
            </a:endParaRPr>
          </a:p>
          <a:p>
            <a:pPr lvl="1"/>
            <a:r>
              <a:rPr lang="en-US" altLang="en-US" sz="2600" dirty="0">
                <a:solidFill>
                  <a:schemeClr val="tx2"/>
                </a:solidFill>
                <a:latin typeface="Times New Roman" panose="02020603050405020304" pitchFamily="18" charset="0"/>
                <a:cs typeface="Times New Roman" panose="02020603050405020304" pitchFamily="18" charset="0"/>
              </a:rPr>
              <a:t>C</a:t>
            </a:r>
            <a:r>
              <a:rPr lang="en-US" altLang="en-US" sz="2600" dirty="0" smtClean="0">
                <a:solidFill>
                  <a:schemeClr val="tx2"/>
                </a:solidFill>
                <a:latin typeface="Times New Roman" panose="02020603050405020304" pitchFamily="18" charset="0"/>
                <a:cs typeface="Times New Roman" panose="02020603050405020304" pitchFamily="18" charset="0"/>
              </a:rPr>
              <a:t>onduct </a:t>
            </a:r>
            <a:r>
              <a:rPr lang="en-US" altLang="en-US" sz="2600" dirty="0">
                <a:solidFill>
                  <a:schemeClr val="tx2"/>
                </a:solidFill>
                <a:latin typeface="Times New Roman" panose="02020603050405020304" pitchFamily="18" charset="0"/>
                <a:cs typeface="Times New Roman" panose="02020603050405020304" pitchFamily="18" charset="0"/>
              </a:rPr>
              <a:t>proper “due diligence” research into any water right before purchasing it</a:t>
            </a:r>
            <a:r>
              <a:rPr lang="en-US" altLang="en-US" sz="2600" dirty="0" smtClean="0">
                <a:solidFill>
                  <a:schemeClr val="tx2"/>
                </a:solidFill>
                <a:latin typeface="Times New Roman" panose="02020603050405020304" pitchFamily="18" charset="0"/>
                <a:cs typeface="Times New Roman" panose="02020603050405020304" pitchFamily="18" charset="0"/>
              </a:rPr>
              <a:t>.</a:t>
            </a:r>
          </a:p>
          <a:p>
            <a:pPr marL="457200" lvl="1" indent="0">
              <a:buNone/>
            </a:pPr>
            <a:endParaRPr lang="en-US" altLang="en-US" sz="2200" dirty="0" smtClean="0">
              <a:solidFill>
                <a:schemeClr val="tx2"/>
              </a:solidFill>
            </a:endParaRPr>
          </a:p>
          <a:p>
            <a:r>
              <a:rPr lang="en-US" sz="1200" b="1" dirty="0">
                <a:solidFill>
                  <a:schemeClr val="bg1"/>
                </a:solidFill>
              </a:rPr>
              <a:t>The mere purchase of a water right does not guarantee: (1) that the water right is in good standing with the Utah Division</a:t>
            </a:r>
          </a:p>
          <a:p>
            <a:r>
              <a:rPr lang="en-US" sz="1200" b="1" dirty="0">
                <a:solidFill>
                  <a:schemeClr val="bg1"/>
                </a:solidFill>
              </a:rPr>
              <a:t>of Water Rights; (2) that the owner has clear title to the water right: (3) that the Division will recognize the ownership change;</a:t>
            </a:r>
          </a:p>
          <a:p>
            <a:r>
              <a:rPr lang="en-US" sz="1200" b="1" dirty="0">
                <a:solidFill>
                  <a:schemeClr val="bg1"/>
                </a:solidFill>
              </a:rPr>
              <a:t>or (4) that the Division will approve any proposed changes or extensions regarding the water right. You are encouraged to</a:t>
            </a:r>
          </a:p>
          <a:p>
            <a:r>
              <a:rPr lang="en-US" sz="1200" b="1" dirty="0">
                <a:solidFill>
                  <a:schemeClr val="bg1"/>
                </a:solidFill>
              </a:rPr>
              <a:t>conduct proper “due diligence” research into any water right before purchasing it.</a:t>
            </a:r>
            <a:endParaRPr lang="en-US" sz="1200" dirty="0">
              <a:solidFill>
                <a:schemeClr val="bg1"/>
              </a:solidFill>
            </a:endParaRPr>
          </a:p>
          <a:p>
            <a:pPr lvl="2"/>
            <a:endParaRPr lang="en-US" altLang="en-US" sz="1800" dirty="0" smtClean="0">
              <a:solidFill>
                <a:schemeClr val="tx2"/>
              </a:solidFill>
            </a:endParaRPr>
          </a:p>
        </p:txBody>
      </p:sp>
      <p:pic>
        <p:nvPicPr>
          <p:cNvPr id="2" name="Picture 1"/>
          <p:cNvPicPr>
            <a:picLocks noChangeAspect="1"/>
          </p:cNvPicPr>
          <p:nvPr/>
        </p:nvPicPr>
        <p:blipFill>
          <a:blip r:embed="rId4"/>
          <a:stretch>
            <a:fillRect/>
          </a:stretch>
        </p:blipFill>
        <p:spPr>
          <a:xfrm>
            <a:off x="4724401" y="1981200"/>
            <a:ext cx="4212701" cy="3182388"/>
          </a:xfrm>
          <a:prstGeom prst="rect">
            <a:avLst/>
          </a:prstGeom>
        </p:spPr>
      </p:pic>
    </p:spTree>
    <p:extLst>
      <p:ext uri="{BB962C8B-B14F-4D97-AF65-F5344CB8AC3E}">
        <p14:creationId xmlns:p14="http://schemas.microsoft.com/office/powerpoint/2010/main" val="1864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3" end="3"/>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5" end="5"/>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7" end="7"/>
                                            </p:txEl>
                                          </p:spTgt>
                                        </p:tgtEl>
                                        <p:attrNameLst>
                                          <p:attrName>ppt_c</p:attrName>
                                        </p:attrNameLst>
                                      </p:cBhvr>
                                      <p:to>
                                        <a:schemeClr val="bg2"/>
                                      </p:to>
                                    </p:animClr>
                                  </p:subTnLst>
                                </p:cTn>
                              </p:par>
                              <p:par>
                                <p:cTn id="19" presetID="1" presetClass="entr" presetSubtype="0" fill="hold" nodeType="withEffect">
                                  <p:stCondLst>
                                    <p:cond delay="0"/>
                                  </p:stCondLst>
                                  <p:childTnLst>
                                    <p:set>
                                      <p:cBhvr>
                                        <p:cTn id="20" dur="1" fill="hold">
                                          <p:stCondLst>
                                            <p:cond delay="0"/>
                                          </p:stCondLst>
                                        </p:cTn>
                                        <p:tgtEl>
                                          <p:spTgt spid="2048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8" end="8"/>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48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ctrTitle"/>
          </p:nvPr>
        </p:nvSpPr>
        <p:spPr>
          <a:xfrm>
            <a:off x="266700" y="1524000"/>
            <a:ext cx="8610599" cy="838200"/>
          </a:xfrm>
        </p:spPr>
        <p:txBody>
          <a:bodyPr>
            <a:normAutofit fontScale="90000"/>
          </a:bodyPr>
          <a:lstStyle/>
          <a:p>
            <a:r>
              <a:rPr lang="en-US" sz="4800" cap="all" dirty="0" smtClean="0">
                <a:solidFill>
                  <a:schemeClr val="bg2"/>
                </a:solidFill>
                <a:effectLst>
                  <a:outerShdw blurRad="38100" dist="38100" dir="2700000" algn="tl">
                    <a:srgbClr val="000000">
                      <a:alpha val="43137"/>
                    </a:srgbClr>
                  </a:outerShdw>
                </a:effectLst>
              </a:rPr>
              <a:t>Questions?</a:t>
            </a:r>
            <a:br>
              <a:rPr lang="en-US" sz="4800" cap="all" dirty="0" smtClean="0">
                <a:solidFill>
                  <a:schemeClr val="bg2"/>
                </a:solidFill>
                <a:effectLst>
                  <a:outerShdw blurRad="38100" dist="38100" dir="2700000" algn="tl">
                    <a:srgbClr val="000000">
                      <a:alpha val="43137"/>
                    </a:srgbClr>
                  </a:outerShdw>
                </a:effectLst>
              </a:rPr>
            </a:br>
            <a:r>
              <a:rPr lang="en-US" sz="4800" cap="all" dirty="0" smtClean="0">
                <a:solidFill>
                  <a:schemeClr val="bg2"/>
                </a:solidFill>
                <a:effectLst>
                  <a:outerShdw blurRad="38100" dist="38100" dir="2700000" algn="tl">
                    <a:srgbClr val="000000">
                      <a:alpha val="43137"/>
                    </a:srgbClr>
                  </a:outerShdw>
                </a:effectLst>
              </a:rPr>
              <a:t>NO?  Great!</a:t>
            </a:r>
            <a:endParaRPr lang="en-US" sz="3600" dirty="0">
              <a:solidFill>
                <a:schemeClr val="bg2"/>
              </a:solidFill>
            </a:endParaRPr>
          </a:p>
        </p:txBody>
      </p:sp>
      <p:sp>
        <p:nvSpPr>
          <p:cNvPr id="5" name="Subtitle 4"/>
          <p:cNvSpPr>
            <a:spLocks noGrp="1"/>
          </p:cNvSpPr>
          <p:nvPr>
            <p:ph type="subTitle" idx="1"/>
          </p:nvPr>
        </p:nvSpPr>
        <p:spPr>
          <a:xfrm>
            <a:off x="457200" y="228600"/>
            <a:ext cx="8001000" cy="1143000"/>
          </a:xfrm>
        </p:spPr>
        <p:txBody>
          <a:bodyPr>
            <a:noAutofit/>
          </a:bodyPr>
          <a:lstStyle/>
          <a:p>
            <a:r>
              <a:rPr lang="en-US" sz="2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Please keep ownership and contact information updated with </a:t>
            </a:r>
            <a:r>
              <a:rPr lang="en-US" sz="2800" dirty="0" err="1"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DWRi</a:t>
            </a:r>
            <a:endParaRPr lang="en-US" sz="2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6389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49291"/>
          </a:xfrm>
        </p:spPr>
      </p:pic>
      <p:sp>
        <p:nvSpPr>
          <p:cNvPr id="6" name="Title 5"/>
          <p:cNvSpPr txBox="1">
            <a:spLocks/>
          </p:cNvSpPr>
          <p:nvPr/>
        </p:nvSpPr>
        <p:spPr>
          <a:xfrm>
            <a:off x="0" y="1305183"/>
            <a:ext cx="7258666" cy="1882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cap="all"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PROOF</a:t>
            </a:r>
            <a:r>
              <a:rPr kumimoji="0" lang="en-US" sz="3600" b="0" i="0" u="none" strike="noStrike" kern="1200" cap="all"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of Beneficial Use</a:t>
            </a:r>
            <a:endParaRPr kumimoji="0" lang="en-US" sz="36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
        <p:nvSpPr>
          <p:cNvPr id="7" name="Text Placeholder 2"/>
          <p:cNvSpPr txBox="1">
            <a:spLocks/>
          </p:cNvSpPr>
          <p:nvPr/>
        </p:nvSpPr>
        <p:spPr>
          <a:xfrm>
            <a:off x="-167951" y="1524000"/>
            <a:ext cx="8077200" cy="11958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Perfecting Water </a:t>
            </a:r>
            <a:r>
              <a:rPr lang="en-US" i="1" dirty="0">
                <a:solidFill>
                  <a:prstClr val="white"/>
                </a:solidFill>
                <a:effectLst>
                  <a:outerShdw blurRad="38100" dist="38100" dir="2700000" algn="tl">
                    <a:srgbClr val="000000">
                      <a:alpha val="43137"/>
                    </a:srgbClr>
                  </a:outerShdw>
                </a:effectLst>
                <a:latin typeface="Calibri"/>
              </a:rPr>
              <a:t>R</a:t>
            </a:r>
            <a:r>
              <a:rPr kumimoji="0" lang="en-US" sz="2800" b="0" i="1"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a:ea typeface="+mn-ea"/>
                <a:cs typeface="+mn-cs"/>
              </a:rPr>
              <a:t>ights</a:t>
            </a:r>
            <a:endParaRPr kumimoji="0" lang="en-US" sz="2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94654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normAutofit/>
          </a:bodyPr>
          <a:lstStyle/>
          <a:p>
            <a:pPr eaLnBrk="1" hangingPunct="1"/>
            <a:r>
              <a:rPr lang="en-US" altLang="en-US" b="1" dirty="0">
                <a:solidFill>
                  <a:schemeClr val="tx2"/>
                </a:solidFill>
              </a:rPr>
              <a:t>PROOF OF BENEFICIAL </a:t>
            </a:r>
            <a:r>
              <a:rPr lang="en-US" altLang="en-US" b="1" dirty="0" smtClean="0">
                <a:solidFill>
                  <a:schemeClr val="tx2"/>
                </a:solidFill>
              </a:rPr>
              <a:t>USE</a:t>
            </a:r>
          </a:p>
        </p:txBody>
      </p:sp>
      <p:pic>
        <p:nvPicPr>
          <p:cNvPr id="5" name="Content Placeholder 4"/>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876800" y="2438400"/>
            <a:ext cx="3810000" cy="3809999"/>
          </a:xfrm>
          <a:prstGeom prst="rect">
            <a:avLst/>
          </a:prstGeom>
          <a:noFill/>
          <a:ln w="9525">
            <a:solidFill>
              <a:schemeClr val="tx1"/>
            </a:solidFill>
            <a:miter lim="800000"/>
            <a:headEnd/>
            <a:tailEnd/>
          </a:ln>
          <a:effectLst>
            <a:outerShdw dist="53882" dir="81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2637514"/>
            <a:ext cx="4419600" cy="236988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smtClean="0">
                <a:solidFill>
                  <a:srgbClr val="1F497D"/>
                </a:solidFill>
                <a:latin typeface="Calibri"/>
              </a:rPr>
              <a:t>Anytime the project is complete!</a:t>
            </a:r>
          </a:p>
          <a:p>
            <a:pPr marL="914400" lvl="1" indent="-457200">
              <a:buFont typeface="Arial" panose="020B0604020202020204" pitchFamily="34" charset="0"/>
              <a:buChar char="•"/>
            </a:pPr>
            <a:r>
              <a:rPr kumimoji="0" lang="en-US" altLang="en-US" b="0" i="0" u="none" strike="noStrike" kern="1200" cap="none" spc="0" normalizeH="0" baseline="0" noProof="0" dirty="0" smtClean="0">
                <a:ln>
                  <a:noFill/>
                </a:ln>
                <a:solidFill>
                  <a:srgbClr val="1F497D"/>
                </a:solidFill>
                <a:effectLst/>
                <a:uLnTx/>
                <a:uFillTx/>
                <a:latin typeface="Calibri"/>
              </a:rPr>
              <a:t>No</a:t>
            </a:r>
            <a:r>
              <a:rPr kumimoji="0" lang="en-US" altLang="en-US" b="0" i="0" u="none" strike="noStrike" kern="1200" cap="none" spc="0" normalizeH="0" noProof="0" dirty="0" smtClean="0">
                <a:ln>
                  <a:noFill/>
                </a:ln>
                <a:solidFill>
                  <a:srgbClr val="1F497D"/>
                </a:solidFill>
                <a:effectLst/>
                <a:uLnTx/>
                <a:uFillTx/>
                <a:latin typeface="Calibri"/>
              </a:rPr>
              <a:t> penalty for submitting proof early</a:t>
            </a:r>
          </a:p>
          <a:p>
            <a:pPr marL="914400" lvl="1" indent="-457200">
              <a:buFont typeface="Arial" panose="020B0604020202020204" pitchFamily="34" charset="0"/>
              <a:buChar char="•"/>
            </a:pPr>
            <a:r>
              <a:rPr lang="en-US" altLang="en-US" dirty="0" smtClean="0">
                <a:solidFill>
                  <a:srgbClr val="1F497D"/>
                </a:solidFill>
                <a:latin typeface="Calibri"/>
              </a:rPr>
              <a:t>Do not have to wait for proof due date</a:t>
            </a:r>
            <a:endParaRPr kumimoji="0" lang="en-US" altLang="en-US" b="0" i="0" u="none" strike="noStrike" kern="1200" cap="none" spc="0" normalizeH="0" noProof="0" dirty="0" smtClean="0">
              <a:ln>
                <a:noFill/>
              </a:ln>
              <a:solidFill>
                <a:srgbClr val="1F497D"/>
              </a:solidFill>
              <a:effectLst/>
              <a:uLnTx/>
              <a:uFillTx/>
              <a:latin typeface="Calibri"/>
            </a:endParaRPr>
          </a:p>
          <a:p>
            <a:pPr marL="914400" lvl="1" indent="-457200">
              <a:buFont typeface="Arial" panose="020B0604020202020204" pitchFamily="34" charset="0"/>
              <a:buChar char="•"/>
            </a:pPr>
            <a:endParaRPr kumimoji="0" lang="en-US" altLang="en-US" sz="2000" b="0" i="0" u="none" strike="noStrike" kern="1200" cap="none" spc="0" normalizeH="0" baseline="0" noProof="0" dirty="0" smtClean="0">
              <a:ln>
                <a:noFill/>
              </a:ln>
              <a:solidFill>
                <a:srgbClr val="1F497D"/>
              </a:solidFill>
              <a:effectLst/>
              <a:uLnTx/>
              <a:uFillTx/>
              <a:latin typeface="Calibri"/>
              <a:ea typeface="+mn-ea"/>
              <a:cs typeface="+mn-cs"/>
            </a:endParaRPr>
          </a:p>
        </p:txBody>
      </p:sp>
      <p:sp>
        <p:nvSpPr>
          <p:cNvPr id="2" name="TextBox 1"/>
          <p:cNvSpPr txBox="1"/>
          <p:nvPr/>
        </p:nvSpPr>
        <p:spPr>
          <a:xfrm>
            <a:off x="1828800" y="1438261"/>
            <a:ext cx="5486400" cy="646331"/>
          </a:xfrm>
          <a:prstGeom prst="rect">
            <a:avLst/>
          </a:prstGeom>
          <a:noFill/>
        </p:spPr>
        <p:txBody>
          <a:bodyPr wrap="square" rtlCol="0">
            <a:spAutoFit/>
          </a:bodyPr>
          <a:lstStyle/>
          <a:p>
            <a:pPr algn="ctr"/>
            <a:r>
              <a:rPr lang="en-US" sz="3600" dirty="0" smtClean="0">
                <a:solidFill>
                  <a:schemeClr val="tx2"/>
                </a:solidFill>
              </a:rPr>
              <a:t>When Can I Submit Proof?</a:t>
            </a:r>
            <a:endParaRPr lang="en-US" sz="3600" dirty="0">
              <a:solidFill>
                <a:schemeClr val="tx2"/>
              </a:solidFill>
            </a:endParaRPr>
          </a:p>
        </p:txBody>
      </p:sp>
    </p:spTree>
    <p:extLst>
      <p:ext uri="{BB962C8B-B14F-4D97-AF65-F5344CB8AC3E}">
        <p14:creationId xmlns:p14="http://schemas.microsoft.com/office/powerpoint/2010/main" val="219988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normAutofit/>
          </a:bodyPr>
          <a:lstStyle/>
          <a:p>
            <a:pPr eaLnBrk="1" hangingPunct="1"/>
            <a:r>
              <a:rPr lang="en-US" altLang="en-US" b="1" dirty="0">
                <a:solidFill>
                  <a:schemeClr val="tx2"/>
                </a:solidFill>
              </a:rPr>
              <a:t>PROOF OF BENEFICIAL </a:t>
            </a:r>
            <a:r>
              <a:rPr lang="en-US" altLang="en-US" b="1" dirty="0" smtClean="0">
                <a:solidFill>
                  <a:schemeClr val="tx2"/>
                </a:solidFill>
              </a:rPr>
              <a:t>USE</a:t>
            </a:r>
          </a:p>
        </p:txBody>
      </p:sp>
      <p:pic>
        <p:nvPicPr>
          <p:cNvPr id="5" name="Content Placeholder 4" descr="C:\Documents and Settings\Administrator\My Documents\proof1_Page_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5410200" y="1998061"/>
            <a:ext cx="2730731" cy="3532909"/>
          </a:xfrm>
          <a:prstGeom prst="rect">
            <a:avLst/>
          </a:prstGeom>
          <a:noFill/>
          <a:ln w="9525">
            <a:solidFill>
              <a:schemeClr val="tx1"/>
            </a:solidFill>
            <a:miter lim="800000"/>
            <a:headEnd/>
            <a:tailEnd/>
          </a:ln>
          <a:effectLst>
            <a:outerShdw dist="53882" dir="81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2133600"/>
            <a:ext cx="4419600" cy="3754874"/>
          </a:xfrm>
          <a:prstGeom prst="rect">
            <a:avLst/>
          </a:prstGeom>
        </p:spPr>
        <p:txBody>
          <a:bodyPr wrap="square">
            <a:spAutoFit/>
          </a:bodyPr>
          <a:lstStyle/>
          <a:p>
            <a:pPr marL="457200" indent="-457200">
              <a:buFont typeface="Arial" panose="020B0604020202020204" pitchFamily="34" charset="0"/>
              <a:buChar char="•"/>
            </a:pPr>
            <a:r>
              <a:rPr lang="en-US" altLang="en-US" sz="2800" dirty="0" smtClean="0">
                <a:solidFill>
                  <a:schemeClr val="tx2"/>
                </a:solidFill>
              </a:rPr>
              <a:t>Submitted on applications to Appropriate, </a:t>
            </a:r>
            <a:r>
              <a:rPr lang="en-US" altLang="en-US" sz="2800" dirty="0">
                <a:solidFill>
                  <a:schemeClr val="tx2"/>
                </a:solidFill>
              </a:rPr>
              <a:t>C</a:t>
            </a:r>
            <a:r>
              <a:rPr lang="en-US" altLang="en-US" sz="2800" dirty="0" smtClean="0">
                <a:solidFill>
                  <a:schemeClr val="tx2"/>
                </a:solidFill>
              </a:rPr>
              <a:t>hange, or Exchange Water</a:t>
            </a:r>
          </a:p>
          <a:p>
            <a:pPr marL="457200" indent="-457200">
              <a:buFont typeface="Arial" panose="020B0604020202020204" pitchFamily="34" charset="0"/>
              <a:buChar char="•"/>
            </a:pPr>
            <a:endParaRPr lang="en-US" altLang="en-US" sz="800" dirty="0" smtClean="0">
              <a:solidFill>
                <a:schemeClr val="tx2"/>
              </a:solidFill>
            </a:endParaRPr>
          </a:p>
          <a:p>
            <a:pPr marL="457200" indent="-457200">
              <a:buFont typeface="Arial" panose="020B0604020202020204" pitchFamily="34" charset="0"/>
              <a:buChar char="•"/>
            </a:pPr>
            <a:r>
              <a:rPr lang="en-US" altLang="en-US" sz="2800" dirty="0" smtClean="0">
                <a:solidFill>
                  <a:schemeClr val="tx2"/>
                </a:solidFill>
                <a:latin typeface="+mn-lt"/>
              </a:rPr>
              <a:t>Professional preparation</a:t>
            </a:r>
          </a:p>
          <a:p>
            <a:pPr marL="914400" lvl="1" indent="-457200">
              <a:buFont typeface="Arial" panose="020B0604020202020204" pitchFamily="34" charset="0"/>
              <a:buChar char="•"/>
            </a:pPr>
            <a:r>
              <a:rPr lang="en-US" altLang="en-US" dirty="0" smtClean="0">
                <a:solidFill>
                  <a:schemeClr val="tx2"/>
                </a:solidFill>
              </a:rPr>
              <a:t>Survey/map POD/POU</a:t>
            </a:r>
          </a:p>
          <a:p>
            <a:pPr marL="914400" lvl="1" indent="-457200">
              <a:buFont typeface="Arial" panose="020B0604020202020204" pitchFamily="34" charset="0"/>
              <a:buChar char="•"/>
            </a:pPr>
            <a:r>
              <a:rPr lang="en-US" altLang="en-US" dirty="0" smtClean="0">
                <a:solidFill>
                  <a:schemeClr val="tx2"/>
                </a:solidFill>
              </a:rPr>
              <a:t>Obtain Measurement</a:t>
            </a:r>
          </a:p>
          <a:p>
            <a:pPr marL="914400" lvl="1" indent="-457200">
              <a:buFont typeface="Arial" panose="020B0604020202020204" pitchFamily="34" charset="0"/>
              <a:buChar char="•"/>
            </a:pPr>
            <a:r>
              <a:rPr lang="en-US" altLang="en-US" dirty="0" smtClean="0">
                <a:solidFill>
                  <a:schemeClr val="tx2"/>
                </a:solidFill>
              </a:rPr>
              <a:t>Credibility</a:t>
            </a:r>
          </a:p>
          <a:p>
            <a:pPr marL="457200" indent="-457200">
              <a:buFont typeface="Arial" panose="020B0604020202020204" pitchFamily="34" charset="0"/>
              <a:buChar char="•"/>
            </a:pPr>
            <a:endParaRPr lang="en-US" altLang="en-US" sz="800" dirty="0">
              <a:solidFill>
                <a:schemeClr val="tx2"/>
              </a:solidFill>
            </a:endParaRPr>
          </a:p>
          <a:p>
            <a:pPr marL="457200" indent="-457200">
              <a:buFont typeface="Arial" panose="020B0604020202020204" pitchFamily="34" charset="0"/>
              <a:buChar char="•"/>
            </a:pPr>
            <a:r>
              <a:rPr lang="en-US" altLang="en-US" sz="2800" dirty="0" smtClean="0">
                <a:solidFill>
                  <a:schemeClr val="tx2"/>
                </a:solidFill>
                <a:latin typeface="+mn-lt"/>
              </a:rPr>
              <a:t>Reviewed for completeness</a:t>
            </a:r>
            <a:endParaRPr lang="en-US" altLang="en-US" sz="2800" dirty="0">
              <a:solidFill>
                <a:schemeClr val="tx2"/>
              </a:solidFill>
              <a:latin typeface="+mn-lt"/>
            </a:endParaRPr>
          </a:p>
        </p:txBody>
      </p:sp>
    </p:spTree>
    <p:extLst>
      <p:ext uri="{BB962C8B-B14F-4D97-AF65-F5344CB8AC3E}">
        <p14:creationId xmlns:p14="http://schemas.microsoft.com/office/powerpoint/2010/main" val="300081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7" name="Picture 3" descr="G:\_WRT Photo Contests (all years)\2012 WRT Photo Contest\Look ma' I'm on top of the world.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
                    </a14:imgEffect>
                    <a14:imgEffect>
                      <a14:colorTemperature colorTemp="6400"/>
                    </a14:imgEffect>
                    <a14:imgEffect>
                      <a14:saturation sat="140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104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txBox="1">
            <a:spLocks/>
          </p:cNvSpPr>
          <p:nvPr/>
        </p:nvSpPr>
        <p:spPr>
          <a:xfrm>
            <a:off x="0" y="1305183"/>
            <a:ext cx="7258666" cy="1882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Affidavit of Beneficial Use</a:t>
            </a:r>
            <a:endParaRPr lang="en-US" sz="3600" cap="all"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 Placeholder 2"/>
          <p:cNvSpPr txBox="1">
            <a:spLocks/>
          </p:cNvSpPr>
          <p:nvPr/>
        </p:nvSpPr>
        <p:spPr>
          <a:xfrm>
            <a:off x="-167951" y="1524000"/>
            <a:ext cx="8077200" cy="11958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solidFill>
                  <a:schemeClr val="bg1"/>
                </a:solidFill>
                <a:effectLst>
                  <a:outerShdw blurRad="38100" dist="38100" dir="2700000" algn="tl">
                    <a:srgbClr val="000000">
                      <a:alpha val="43137"/>
                    </a:srgbClr>
                  </a:outerShdw>
                </a:effectLst>
              </a:rPr>
              <a:t>Perfecting small domestic water rights</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2538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609600"/>
            <a:ext cx="8229600" cy="715962"/>
          </a:xfrm>
        </p:spPr>
        <p:txBody>
          <a:bodyPr>
            <a:normAutofit fontScale="90000"/>
          </a:bodyPr>
          <a:lstStyle/>
          <a:p>
            <a:pPr eaLnBrk="1" hangingPunct="1"/>
            <a:r>
              <a:rPr lang="en-US" altLang="en-US" b="1" dirty="0" smtClean="0">
                <a:solidFill>
                  <a:schemeClr val="tx2"/>
                </a:solidFill>
              </a:rPr>
              <a:t>Affidavit of Beneficial Use </a:t>
            </a:r>
            <a:br>
              <a:rPr lang="en-US" altLang="en-US" b="1" dirty="0" smtClean="0">
                <a:solidFill>
                  <a:schemeClr val="tx2"/>
                </a:solidFill>
              </a:rPr>
            </a:br>
            <a:r>
              <a:rPr lang="en-US" altLang="en-US" b="1" dirty="0" smtClean="0">
                <a:solidFill>
                  <a:schemeClr val="tx2"/>
                </a:solidFill>
              </a:rPr>
              <a:t>(PROOF AFFIDAVIT) </a:t>
            </a:r>
          </a:p>
        </p:txBody>
      </p:sp>
      <p:sp>
        <p:nvSpPr>
          <p:cNvPr id="2" name="Content Placeholder 1"/>
          <p:cNvSpPr>
            <a:spLocks noGrp="1"/>
          </p:cNvSpPr>
          <p:nvPr>
            <p:ph idx="1"/>
          </p:nvPr>
        </p:nvSpPr>
        <p:spPr>
          <a:xfrm>
            <a:off x="457200" y="1600200"/>
            <a:ext cx="5410200" cy="4724400"/>
          </a:xfrm>
        </p:spPr>
        <p:txBody>
          <a:bodyPr>
            <a:normAutofit fontScale="92500" lnSpcReduction="20000"/>
          </a:bodyPr>
          <a:lstStyle/>
          <a:p>
            <a:pPr>
              <a:spcBef>
                <a:spcPct val="50000"/>
              </a:spcBef>
              <a:buFontTx/>
              <a:buChar char="•"/>
            </a:pPr>
            <a:r>
              <a:rPr lang="en-US" altLang="en-US" sz="2400" dirty="0" smtClean="0">
                <a:solidFill>
                  <a:schemeClr val="tx2"/>
                </a:solidFill>
              </a:rPr>
              <a:t>Small domestic uses</a:t>
            </a:r>
          </a:p>
          <a:p>
            <a:pPr lvl="1">
              <a:spcBef>
                <a:spcPct val="50000"/>
              </a:spcBef>
              <a:buFontTx/>
              <a:buChar char="•"/>
            </a:pPr>
            <a:r>
              <a:rPr lang="en-US" altLang="en-US" sz="1800" dirty="0" smtClean="0">
                <a:solidFill>
                  <a:schemeClr val="tx2"/>
                </a:solidFill>
              </a:rPr>
              <a:t>1 house, </a:t>
            </a:r>
          </a:p>
          <a:p>
            <a:pPr lvl="1">
              <a:spcBef>
                <a:spcPct val="50000"/>
              </a:spcBef>
              <a:buFontTx/>
              <a:buChar char="•"/>
            </a:pPr>
            <a:r>
              <a:rPr lang="en-US" altLang="en-US" sz="1800" dirty="0" smtClean="0">
                <a:solidFill>
                  <a:schemeClr val="tx2"/>
                </a:solidFill>
              </a:rPr>
              <a:t>0.25 acres irrigation or less</a:t>
            </a:r>
          </a:p>
          <a:p>
            <a:pPr lvl="1">
              <a:spcBef>
                <a:spcPct val="50000"/>
              </a:spcBef>
              <a:buFontTx/>
              <a:buChar char="•"/>
            </a:pPr>
            <a:r>
              <a:rPr lang="en-US" altLang="en-US" sz="1800" dirty="0" smtClean="0">
                <a:solidFill>
                  <a:schemeClr val="tx2"/>
                </a:solidFill>
              </a:rPr>
              <a:t>10 livestock or less</a:t>
            </a:r>
            <a:endParaRPr lang="en-US" altLang="en-US" sz="1900" dirty="0">
              <a:solidFill>
                <a:schemeClr val="tx2"/>
              </a:solidFill>
            </a:endParaRPr>
          </a:p>
          <a:p>
            <a:pPr marL="457200" lvl="1" indent="0">
              <a:spcBef>
                <a:spcPct val="50000"/>
              </a:spcBef>
              <a:buNone/>
            </a:pPr>
            <a:endParaRPr lang="en-US" altLang="en-US" sz="900" dirty="0" smtClean="0">
              <a:solidFill>
                <a:schemeClr val="tx2"/>
              </a:solidFill>
            </a:endParaRPr>
          </a:p>
          <a:p>
            <a:pPr>
              <a:lnSpc>
                <a:spcPct val="110000"/>
              </a:lnSpc>
              <a:spcBef>
                <a:spcPts val="0"/>
              </a:spcBef>
              <a:buFontTx/>
              <a:buChar char="•"/>
            </a:pPr>
            <a:r>
              <a:rPr lang="en-US" altLang="en-US" sz="2400" dirty="0" smtClean="0">
                <a:solidFill>
                  <a:schemeClr val="tx2"/>
                </a:solidFill>
              </a:rPr>
              <a:t>Use the online affidavit tool to help streamline the process. </a:t>
            </a:r>
          </a:p>
          <a:p>
            <a:pPr marL="347663" indent="0">
              <a:lnSpc>
                <a:spcPct val="110000"/>
              </a:lnSpc>
              <a:spcBef>
                <a:spcPts val="0"/>
              </a:spcBef>
              <a:buNone/>
            </a:pPr>
            <a:endParaRPr lang="en-US" altLang="en-US" sz="900" dirty="0">
              <a:solidFill>
                <a:schemeClr val="tx2"/>
              </a:solidFill>
            </a:endParaRPr>
          </a:p>
          <a:p>
            <a:pPr marL="347663">
              <a:lnSpc>
                <a:spcPct val="110000"/>
              </a:lnSpc>
              <a:spcBef>
                <a:spcPts val="0"/>
              </a:spcBef>
              <a:buFont typeface="Calibri" panose="020F0502020204030204" pitchFamily="34" charset="0"/>
              <a:buChar char="•"/>
            </a:pPr>
            <a:r>
              <a:rPr lang="en-US" altLang="en-US" sz="2400" dirty="0" smtClean="0">
                <a:solidFill>
                  <a:schemeClr val="tx2"/>
                </a:solidFill>
              </a:rPr>
              <a:t>Certificate </a:t>
            </a:r>
            <a:r>
              <a:rPr lang="en-US" altLang="en-US" sz="2400" dirty="0">
                <a:solidFill>
                  <a:schemeClr val="tx2"/>
                </a:solidFill>
              </a:rPr>
              <a:t>of </a:t>
            </a:r>
            <a:r>
              <a:rPr lang="en-US" altLang="en-US" sz="2400" dirty="0" smtClean="0">
                <a:solidFill>
                  <a:schemeClr val="tx2"/>
                </a:solidFill>
              </a:rPr>
              <a:t>Occupancy </a:t>
            </a:r>
            <a:r>
              <a:rPr lang="en-US" altLang="en-US" sz="2000" dirty="0" smtClean="0">
                <a:solidFill>
                  <a:schemeClr val="tx2"/>
                </a:solidFill>
              </a:rPr>
              <a:t>(Can accept tax notice).</a:t>
            </a:r>
            <a:endParaRPr lang="en-US" altLang="en-US" sz="2000" dirty="0">
              <a:solidFill>
                <a:schemeClr val="tx2"/>
              </a:solidFill>
            </a:endParaRPr>
          </a:p>
          <a:p>
            <a:pPr>
              <a:spcBef>
                <a:spcPct val="50000"/>
              </a:spcBef>
              <a:buFontTx/>
              <a:buChar char="•"/>
            </a:pPr>
            <a:r>
              <a:rPr lang="en-US" altLang="en-US" sz="2400" dirty="0" smtClean="0">
                <a:solidFill>
                  <a:schemeClr val="tx2"/>
                </a:solidFill>
              </a:rPr>
              <a:t>Affidavit </a:t>
            </a:r>
            <a:r>
              <a:rPr lang="en-US" altLang="en-US" sz="2400" dirty="0">
                <a:solidFill>
                  <a:schemeClr val="tx2"/>
                </a:solidFill>
              </a:rPr>
              <a:t>of Beneficial Use of </a:t>
            </a:r>
            <a:r>
              <a:rPr lang="en-US" altLang="en-US" sz="2400" dirty="0" smtClean="0">
                <a:solidFill>
                  <a:schemeClr val="tx2"/>
                </a:solidFill>
              </a:rPr>
              <a:t>Water Form </a:t>
            </a:r>
          </a:p>
          <a:p>
            <a:pPr>
              <a:spcBef>
                <a:spcPct val="50000"/>
              </a:spcBef>
              <a:buFontTx/>
              <a:buChar char="•"/>
            </a:pPr>
            <a:endParaRPr lang="en-US" altLang="en-US" sz="900" dirty="0">
              <a:solidFill>
                <a:schemeClr val="tx2"/>
              </a:solidFill>
            </a:endParaRPr>
          </a:p>
          <a:p>
            <a:pPr>
              <a:lnSpc>
                <a:spcPct val="110000"/>
              </a:lnSpc>
              <a:spcBef>
                <a:spcPts val="0"/>
              </a:spcBef>
              <a:buFontTx/>
              <a:buChar char="•"/>
            </a:pPr>
            <a:r>
              <a:rPr lang="en-US" altLang="en-US" sz="2400" dirty="0">
                <a:solidFill>
                  <a:schemeClr val="tx2"/>
                </a:solidFill>
              </a:rPr>
              <a:t>Plat </a:t>
            </a:r>
            <a:r>
              <a:rPr lang="en-US" altLang="en-US" sz="2400" dirty="0" smtClean="0">
                <a:solidFill>
                  <a:schemeClr val="tx2"/>
                </a:solidFill>
              </a:rPr>
              <a:t>Map </a:t>
            </a:r>
            <a:r>
              <a:rPr lang="en-US" altLang="en-US" sz="2000" dirty="0" smtClean="0">
                <a:solidFill>
                  <a:schemeClr val="tx2"/>
                </a:solidFill>
              </a:rPr>
              <a:t>(requirement waived if you use the affidavit tool).</a:t>
            </a:r>
          </a:p>
          <a:p>
            <a:pPr>
              <a:spcBef>
                <a:spcPct val="50000"/>
              </a:spcBef>
              <a:buFontTx/>
              <a:buChar char="•"/>
            </a:pPr>
            <a:r>
              <a:rPr lang="en-US" altLang="en-US" sz="2400" dirty="0" smtClean="0">
                <a:solidFill>
                  <a:schemeClr val="tx2"/>
                </a:solidFill>
              </a:rPr>
              <a:t>Map </a:t>
            </a:r>
            <a:r>
              <a:rPr lang="en-US" altLang="en-US" sz="2400" dirty="0">
                <a:solidFill>
                  <a:schemeClr val="tx2"/>
                </a:solidFill>
              </a:rPr>
              <a:t>of Beneficial Use</a:t>
            </a:r>
          </a:p>
          <a:p>
            <a:pPr marL="457200" lvl="1" indent="0">
              <a:spcBef>
                <a:spcPct val="50000"/>
              </a:spcBef>
              <a:buNone/>
            </a:pPr>
            <a:endParaRPr lang="en-US" sz="2000" dirty="0"/>
          </a:p>
        </p:txBody>
      </p:sp>
      <p:pic>
        <p:nvPicPr>
          <p:cNvPr id="1026" name="Picture 2" descr="G:\_WRT Photo Contests (all years)\2017 WRT Photo Contest\22. Mill Cree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828800"/>
            <a:ext cx="2779734" cy="416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3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7" end="7"/>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8" end="8"/>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0" end="10"/>
                                            </p:txEl>
                                          </p:spTgt>
                                        </p:tgtEl>
                                        <p:attrNameLst>
                                          <p:attrName>ppt_c</p:attrName>
                                        </p:attrNameLst>
                                      </p:cBhvr>
                                      <p:to>
                                        <a:schemeClr val="bg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1" end="11"/>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PROOF AFFIDAVIT FORM</a:t>
            </a:r>
          </a:p>
        </p:txBody>
      </p:sp>
      <p:pic>
        <p:nvPicPr>
          <p:cNvPr id="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3333" t="26381" r="31905" b="5048"/>
          <a:stretch>
            <a:fillRect/>
          </a:stretch>
        </p:blipFill>
        <p:spPr bwMode="auto">
          <a:xfrm>
            <a:off x="533400" y="1295399"/>
            <a:ext cx="4191000" cy="5166941"/>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l="34285" t="24095" r="32858" b="5809"/>
          <a:stretch>
            <a:fillRect/>
          </a:stretch>
        </p:blipFill>
        <p:spPr bwMode="auto">
          <a:xfrm>
            <a:off x="4800600" y="1295400"/>
            <a:ext cx="3870960" cy="5161280"/>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386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152400"/>
            <a:ext cx="8229600" cy="1066800"/>
          </a:xfrm>
        </p:spPr>
        <p:txBody>
          <a:bodyPr>
            <a:normAutofit fontScale="90000"/>
          </a:bodyPr>
          <a:lstStyle/>
          <a:p>
            <a:pPr eaLnBrk="1" hangingPunct="1"/>
            <a:r>
              <a:rPr lang="en-US" altLang="en-US" b="1" dirty="0" smtClean="0">
                <a:solidFill>
                  <a:schemeClr val="tx2"/>
                </a:solidFill>
              </a:rPr>
              <a:t>PROOF AFFIDAVT</a:t>
            </a:r>
            <a:r>
              <a:rPr lang="en-US" altLang="en-US" sz="3600" b="1" dirty="0" smtClean="0">
                <a:solidFill>
                  <a:schemeClr val="tx2"/>
                </a:solidFill>
              </a:rPr>
              <a:t/>
            </a:r>
            <a:br>
              <a:rPr lang="en-US" altLang="en-US" sz="3600" b="1" dirty="0" smtClean="0">
                <a:solidFill>
                  <a:schemeClr val="tx2"/>
                </a:solidFill>
              </a:rPr>
            </a:br>
            <a:r>
              <a:rPr lang="en-US" altLang="en-US" sz="3100" i="1" dirty="0" smtClean="0">
                <a:solidFill>
                  <a:schemeClr val="tx2"/>
                </a:solidFill>
              </a:rPr>
              <a:t>Map of Beneficial Use Example</a:t>
            </a:r>
            <a:endParaRPr lang="en-US" altLang="en-US" sz="3600" i="1" dirty="0" smtClean="0">
              <a:solidFill>
                <a:schemeClr val="tx2"/>
              </a:solidFill>
            </a:endParaRPr>
          </a:p>
        </p:txBody>
      </p:sp>
      <p:pic>
        <p:nvPicPr>
          <p:cNvPr id="5"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4572000" y="1371600"/>
            <a:ext cx="3935798" cy="5105400"/>
          </a:xfrm>
          <a:prstGeom prst="rect">
            <a:avLst/>
          </a:prstGeom>
          <a:solidFill>
            <a:srgbClr val="00CC00">
              <a:alpha val="50000"/>
            </a:srgbClr>
          </a:solidFill>
          <a:ln>
            <a:solidFill>
              <a:schemeClr val="tx1">
                <a:lumMod val="50000"/>
                <a:lumOff val="50000"/>
              </a:schemeClr>
            </a:solidFill>
          </a:ln>
          <a:effectLst/>
        </p:spPr>
      </p:pic>
      <p:sp>
        <p:nvSpPr>
          <p:cNvPr id="7" name="Content Placeholder 1"/>
          <p:cNvSpPr txBox="1">
            <a:spLocks/>
          </p:cNvSpPr>
          <p:nvPr/>
        </p:nvSpPr>
        <p:spPr>
          <a:xfrm>
            <a:off x="457200" y="1371600"/>
            <a:ext cx="4114800"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50000"/>
              </a:spcBef>
              <a:buNone/>
            </a:pPr>
            <a:r>
              <a:rPr lang="en-US" altLang="en-US" sz="2400" dirty="0" smtClean="0">
                <a:solidFill>
                  <a:schemeClr val="tx2"/>
                </a:solidFill>
              </a:rPr>
              <a:t>If using the blank form, you will need to provide a map showing:</a:t>
            </a:r>
          </a:p>
          <a:p>
            <a:pPr lvl="1">
              <a:spcBef>
                <a:spcPct val="50000"/>
              </a:spcBef>
              <a:buFontTx/>
              <a:buChar char="•"/>
            </a:pPr>
            <a:r>
              <a:rPr lang="en-US" altLang="en-US" sz="1800" dirty="0" smtClean="0">
                <a:solidFill>
                  <a:schemeClr val="tx2"/>
                </a:solidFill>
              </a:rPr>
              <a:t>Boundaries of the land parcel</a:t>
            </a:r>
          </a:p>
          <a:p>
            <a:pPr lvl="1">
              <a:spcBef>
                <a:spcPct val="50000"/>
              </a:spcBef>
              <a:buFontTx/>
              <a:buChar char="•"/>
            </a:pPr>
            <a:r>
              <a:rPr lang="en-US" altLang="en-US" sz="1800" dirty="0" smtClean="0">
                <a:solidFill>
                  <a:schemeClr val="tx2"/>
                </a:solidFill>
              </a:rPr>
              <a:t>House Location</a:t>
            </a:r>
          </a:p>
          <a:p>
            <a:pPr lvl="1">
              <a:spcBef>
                <a:spcPct val="50000"/>
              </a:spcBef>
              <a:buFontTx/>
              <a:buChar char="•"/>
            </a:pPr>
            <a:r>
              <a:rPr lang="en-US" altLang="en-US" sz="1800" dirty="0" smtClean="0">
                <a:solidFill>
                  <a:schemeClr val="tx2"/>
                </a:solidFill>
              </a:rPr>
              <a:t>Areas where irrigation is occurring</a:t>
            </a:r>
          </a:p>
          <a:p>
            <a:pPr lvl="1">
              <a:spcBef>
                <a:spcPct val="50000"/>
              </a:spcBef>
              <a:buFontTx/>
              <a:buChar char="•"/>
            </a:pPr>
            <a:r>
              <a:rPr lang="en-US" altLang="en-US" sz="1800" dirty="0" smtClean="0">
                <a:solidFill>
                  <a:schemeClr val="tx2"/>
                </a:solidFill>
              </a:rPr>
              <a:t>Livestock watering troughs and grazing areas</a:t>
            </a:r>
          </a:p>
          <a:p>
            <a:pPr lvl="1">
              <a:spcBef>
                <a:spcPct val="50000"/>
              </a:spcBef>
              <a:buFontTx/>
              <a:buChar char="•"/>
            </a:pPr>
            <a:r>
              <a:rPr lang="en-US" altLang="en-US" sz="1800" dirty="0" smtClean="0">
                <a:solidFill>
                  <a:schemeClr val="tx2"/>
                </a:solidFill>
              </a:rPr>
              <a:t>Outbuildings, walkways, driveways, non-irrigated areas</a:t>
            </a:r>
          </a:p>
          <a:p>
            <a:pPr lvl="1">
              <a:spcBef>
                <a:spcPct val="50000"/>
              </a:spcBef>
              <a:buFontTx/>
              <a:buChar char="•"/>
            </a:pPr>
            <a:r>
              <a:rPr lang="en-US" altLang="en-US" sz="1800" dirty="0" smtClean="0">
                <a:solidFill>
                  <a:schemeClr val="tx2"/>
                </a:solidFill>
              </a:rPr>
              <a:t>Well location with distance from two property corners</a:t>
            </a:r>
          </a:p>
          <a:p>
            <a:pPr lvl="1">
              <a:spcBef>
                <a:spcPct val="50000"/>
              </a:spcBef>
              <a:buFontTx/>
              <a:buChar char="•"/>
            </a:pPr>
            <a:r>
              <a:rPr lang="en-US" altLang="en-US" sz="1800" dirty="0" smtClean="0">
                <a:solidFill>
                  <a:schemeClr val="tx2"/>
                </a:solidFill>
              </a:rPr>
              <a:t>North arrow </a:t>
            </a:r>
            <a:r>
              <a:rPr lang="en-US" altLang="en-US" sz="1800" smtClean="0">
                <a:solidFill>
                  <a:schemeClr val="tx2"/>
                </a:solidFill>
              </a:rPr>
              <a:t>and legend</a:t>
            </a:r>
            <a:endParaRPr lang="en-US" altLang="en-US" sz="1800" dirty="0" smtClean="0">
              <a:solidFill>
                <a:schemeClr val="tx2"/>
              </a:solidFill>
            </a:endParaRPr>
          </a:p>
          <a:p>
            <a:pPr lvl="1">
              <a:spcBef>
                <a:spcPct val="50000"/>
              </a:spcBef>
              <a:buFontTx/>
              <a:buChar char="•"/>
            </a:pPr>
            <a:endParaRPr lang="en-US" altLang="en-US" sz="1800" dirty="0" smtClean="0">
              <a:solidFill>
                <a:schemeClr val="tx2"/>
              </a:solidFill>
            </a:endParaRPr>
          </a:p>
          <a:p>
            <a:pPr lvl="1">
              <a:spcBef>
                <a:spcPct val="50000"/>
              </a:spcBef>
              <a:buFontTx/>
              <a:buChar char="•"/>
            </a:pPr>
            <a:endParaRPr lang="en-US" altLang="en-US" sz="1900" dirty="0" smtClean="0">
              <a:solidFill>
                <a:schemeClr val="tx2"/>
              </a:solidFill>
            </a:endParaRPr>
          </a:p>
          <a:p>
            <a:pPr marL="457200" lvl="1" indent="0">
              <a:spcBef>
                <a:spcPct val="50000"/>
              </a:spcBef>
              <a:buFont typeface="Arial" panose="020B0604020202020204" pitchFamily="34" charset="0"/>
              <a:buNone/>
            </a:pPr>
            <a:endParaRPr lang="en-US" sz="2000" dirty="0"/>
          </a:p>
        </p:txBody>
      </p:sp>
    </p:spTree>
    <p:extLst>
      <p:ext uri="{BB962C8B-B14F-4D97-AF65-F5344CB8AC3E}">
        <p14:creationId xmlns:p14="http://schemas.microsoft.com/office/powerpoint/2010/main" val="106115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6" end="6"/>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7" end="7"/>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8595</TotalTime>
  <Words>2468</Words>
  <Application>Microsoft Office PowerPoint</Application>
  <PresentationFormat>On-screen Show (4:3)</PresentationFormat>
  <Paragraphs>240</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Gill Sans</vt:lpstr>
      <vt:lpstr>Times New Roman</vt:lpstr>
      <vt:lpstr>ヒラギノ角ゴ Pro W3</vt:lpstr>
      <vt:lpstr>Office Theme</vt:lpstr>
      <vt:lpstr>PowerPoint Presentation</vt:lpstr>
      <vt:lpstr>PowerPoint Presentation</vt:lpstr>
      <vt:lpstr>PowerPoint Presentation</vt:lpstr>
      <vt:lpstr>PROOF OF BENEFICIAL USE</vt:lpstr>
      <vt:lpstr>PROOF OF BENEFICIAL USE</vt:lpstr>
      <vt:lpstr>PowerPoint Presentation</vt:lpstr>
      <vt:lpstr>Affidavit of Beneficial Use  (PROOF AFFIDAVIT) </vt:lpstr>
      <vt:lpstr>PROOF AFFIDAVIT FORM</vt:lpstr>
      <vt:lpstr>PROOF AFFIDAVT Map of Beneficial Use Example</vt:lpstr>
      <vt:lpstr>PROOF AFFIDAVT Map of Beneficial Use Example</vt:lpstr>
      <vt:lpstr>PROOF Frequently Asked Questions</vt:lpstr>
      <vt:lpstr>PowerPoint Presentation</vt:lpstr>
      <vt:lpstr>How Water Right Conveyance Works</vt:lpstr>
      <vt:lpstr>Water Right Record Keeping </vt:lpstr>
      <vt:lpstr>Water Right Record Keeping </vt:lpstr>
      <vt:lpstr>Updating Ownership with the Division of Water Rights</vt:lpstr>
      <vt:lpstr>PowerPoint Presentation</vt:lpstr>
      <vt:lpstr>PowerPoint Presentation</vt:lpstr>
      <vt:lpstr>PowerPoint Presentation</vt:lpstr>
      <vt:lpstr>PowerPoint Presentation</vt:lpstr>
      <vt:lpstr>Addendums</vt:lpstr>
      <vt:lpstr>PowerPoint Presentation</vt:lpstr>
      <vt:lpstr>Title Takeaways </vt:lpstr>
      <vt:lpstr>Questions? NO?  Great!</vt:lpstr>
    </vt:vector>
  </TitlesOfParts>
  <Company>State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York</dc:creator>
  <cp:lastModifiedBy>James Reese</cp:lastModifiedBy>
  <cp:revision>116</cp:revision>
  <cp:lastPrinted>2021-03-03T22:46:45Z</cp:lastPrinted>
  <dcterms:created xsi:type="dcterms:W3CDTF">2017-03-08T23:08:35Z</dcterms:created>
  <dcterms:modified xsi:type="dcterms:W3CDTF">2021-03-18T20:59:09Z</dcterms:modified>
</cp:coreProperties>
</file>